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0" r:id="rId6"/>
    <p:sldId id="263" r:id="rId7"/>
    <p:sldId id="261" r:id="rId8"/>
    <p:sldId id="265" r:id="rId9"/>
    <p:sldId id="266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90" d="100"/>
          <a:sy n="90" d="100"/>
        </p:scale>
        <p:origin x="-126" y="-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5D3B-67D0-4172-87A8-0B25683F0B93}" type="datetimeFigureOut">
              <a:rPr lang="en-MY" smtClean="0"/>
              <a:t>25/4/2018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8170F-A8C0-450B-AD31-91B8E2D0119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31715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5D3B-67D0-4172-87A8-0B25683F0B93}" type="datetimeFigureOut">
              <a:rPr lang="en-MY" smtClean="0"/>
              <a:t>25/4/2018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8170F-A8C0-450B-AD31-91B8E2D0119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08068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5D3B-67D0-4172-87A8-0B25683F0B93}" type="datetimeFigureOut">
              <a:rPr lang="en-MY" smtClean="0"/>
              <a:t>25/4/2018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8170F-A8C0-450B-AD31-91B8E2D0119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52060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5D3B-67D0-4172-87A8-0B25683F0B93}" type="datetimeFigureOut">
              <a:rPr lang="en-MY" smtClean="0"/>
              <a:t>25/4/2018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8170F-A8C0-450B-AD31-91B8E2D0119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12879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5D3B-67D0-4172-87A8-0B25683F0B93}" type="datetimeFigureOut">
              <a:rPr lang="en-MY" smtClean="0"/>
              <a:t>25/4/2018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8170F-A8C0-450B-AD31-91B8E2D0119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00675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5D3B-67D0-4172-87A8-0B25683F0B93}" type="datetimeFigureOut">
              <a:rPr lang="en-MY" smtClean="0"/>
              <a:t>25/4/2018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8170F-A8C0-450B-AD31-91B8E2D0119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5701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5D3B-67D0-4172-87A8-0B25683F0B93}" type="datetimeFigureOut">
              <a:rPr lang="en-MY" smtClean="0"/>
              <a:t>25/4/2018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8170F-A8C0-450B-AD31-91B8E2D0119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87563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5D3B-67D0-4172-87A8-0B25683F0B93}" type="datetimeFigureOut">
              <a:rPr lang="en-MY" smtClean="0"/>
              <a:t>25/4/2018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8170F-A8C0-450B-AD31-91B8E2D0119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27339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5D3B-67D0-4172-87A8-0B25683F0B93}" type="datetimeFigureOut">
              <a:rPr lang="en-MY" smtClean="0"/>
              <a:t>25/4/2018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8170F-A8C0-450B-AD31-91B8E2D0119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18139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5D3B-67D0-4172-87A8-0B25683F0B93}" type="datetimeFigureOut">
              <a:rPr lang="en-MY" smtClean="0"/>
              <a:t>25/4/2018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8170F-A8C0-450B-AD31-91B8E2D0119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2989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5D3B-67D0-4172-87A8-0B25683F0B93}" type="datetimeFigureOut">
              <a:rPr lang="en-MY" smtClean="0"/>
              <a:t>25/4/2018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8170F-A8C0-450B-AD31-91B8E2D0119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54593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B5D3B-67D0-4172-87A8-0B25683F0B93}" type="datetimeFigureOut">
              <a:rPr lang="en-MY" smtClean="0"/>
              <a:t>25/4/2018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8170F-A8C0-450B-AD31-91B8E2D0119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5696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ver-UPM-Template_Option-1B.jpg"/>
          <p:cNvPicPr>
            <a:picLocks noChangeAspect="1"/>
          </p:cNvPicPr>
          <p:nvPr/>
        </p:nvPicPr>
        <p:blipFill rotWithShape="1">
          <a:blip r:embed="rId2" cstate="print"/>
          <a:srcRect b="67977"/>
          <a:stretch/>
        </p:blipFill>
        <p:spPr>
          <a:xfrm>
            <a:off x="-12069" y="9251"/>
            <a:ext cx="12191999" cy="2782382"/>
          </a:xfrm>
          <a:prstGeom prst="rect">
            <a:avLst/>
          </a:prstGeom>
        </p:spPr>
      </p:pic>
      <p:pic>
        <p:nvPicPr>
          <p:cNvPr id="7" name="Picture 6" descr="Cover-UPM-Template_Option-1B.jpg"/>
          <p:cNvPicPr>
            <a:picLocks noChangeAspect="1"/>
          </p:cNvPicPr>
          <p:nvPr/>
        </p:nvPicPr>
        <p:blipFill rotWithShape="1">
          <a:blip r:embed="rId2" cstate="print"/>
          <a:srcRect t="94733"/>
          <a:stretch/>
        </p:blipFill>
        <p:spPr>
          <a:xfrm>
            <a:off x="136299" y="6332220"/>
            <a:ext cx="11872601" cy="46863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77091" y="3106602"/>
            <a:ext cx="11731809" cy="31393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800" b="1" dirty="0" smtClean="0">
                <a:ln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ANUGERAH </a:t>
            </a:r>
            <a:r>
              <a:rPr lang="en-US" sz="2800" b="1" dirty="0">
                <a:ln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PENARAFAN BINTANG PENGURUSAN </a:t>
            </a:r>
            <a:r>
              <a:rPr lang="en-US" sz="2800" b="1" dirty="0" smtClean="0">
                <a:ln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PENTADBIRAN 2018</a:t>
            </a:r>
          </a:p>
          <a:p>
            <a:pPr algn="ctr"/>
            <a:r>
              <a:rPr lang="en-US" sz="2800" b="1" dirty="0" smtClean="0">
                <a:ln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KOMPONEN TRANSFORMASI</a:t>
            </a:r>
          </a:p>
          <a:p>
            <a:pPr algn="ctr"/>
            <a:r>
              <a:rPr lang="en-US" sz="4400" b="1" dirty="0" smtClean="0">
                <a:ln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 KOMPONEN: </a:t>
            </a:r>
          </a:p>
          <a:p>
            <a:pPr algn="ctr"/>
            <a:r>
              <a:rPr lang="en-US" sz="5400" b="1" dirty="0" smtClean="0">
                <a:ln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INOVASI PERKHIDMATAN</a:t>
            </a:r>
          </a:p>
          <a:p>
            <a:pPr algn="ctr"/>
            <a:r>
              <a:rPr lang="en-US" sz="4000" b="1" dirty="0" smtClean="0">
                <a:ln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(KIK, </a:t>
            </a:r>
            <a:r>
              <a:rPr lang="en-US" sz="4000" b="1" dirty="0" err="1" smtClean="0">
                <a:ln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Inovasi</a:t>
            </a:r>
            <a:r>
              <a:rPr lang="en-US" sz="4000" b="1" dirty="0" smtClean="0">
                <a:ln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Perkhidmatan</a:t>
            </a:r>
            <a:r>
              <a:rPr lang="en-US" sz="4000" b="1" dirty="0">
                <a:ln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smtClean="0">
                <a:ln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 Lean)</a:t>
            </a:r>
            <a:endParaRPr lang="en-US" sz="3200" b="1" dirty="0">
              <a:ln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2212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ver-UPM-Template_Option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2379" y="0"/>
            <a:ext cx="12192000" cy="6852596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0" y="3657600"/>
            <a:ext cx="12192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3600" dirty="0" err="1">
                <a:solidFill>
                  <a:prstClr val="black"/>
                </a:solidFill>
                <a:latin typeface="Times New Roman"/>
                <a:cs typeface="Times New Roman"/>
              </a:rPr>
              <a:t>Terima</a:t>
            </a:r>
            <a:r>
              <a:rPr lang="en-US" sz="36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/>
                <a:cs typeface="Times New Roman"/>
              </a:rPr>
              <a:t>Kasih</a:t>
            </a:r>
            <a:r>
              <a:rPr lang="en-US" sz="3600" dirty="0">
                <a:solidFill>
                  <a:prstClr val="black"/>
                </a:solidFill>
                <a:latin typeface="Times New Roman"/>
                <a:cs typeface="Times New Roman"/>
              </a:rPr>
              <a:t> | </a:t>
            </a:r>
            <a:r>
              <a:rPr lang="en-US" sz="3600" i="1" dirty="0">
                <a:solidFill>
                  <a:prstClr val="black"/>
                </a:solidFill>
                <a:latin typeface="Times New Roman"/>
                <a:cs typeface="Times New Roman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61218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83137" y="164801"/>
            <a:ext cx="87684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ms-MY" sz="2000" dirty="0" smtClean="0">
                <a:solidFill>
                  <a:srgbClr val="C00000"/>
                </a:solidFill>
              </a:rPr>
              <a:t>KOMPONEN </a:t>
            </a:r>
            <a:r>
              <a:rPr lang="ms-MY" sz="2000" dirty="0">
                <a:solidFill>
                  <a:srgbClr val="C00000"/>
                </a:solidFill>
              </a:rPr>
              <a:t>PENARAFAN BINTANG PENGURUSAN </a:t>
            </a:r>
            <a:r>
              <a:rPr lang="ms-MY" sz="2000" dirty="0" smtClean="0">
                <a:solidFill>
                  <a:srgbClr val="C00000"/>
                </a:solidFill>
              </a:rPr>
              <a:t>PENTADBIRAN</a:t>
            </a:r>
            <a:endParaRPr lang="ms-MY" sz="2000" dirty="0">
              <a:solidFill>
                <a:srgbClr val="C00000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273683" y="192634"/>
            <a:ext cx="1657835" cy="477313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927058"/>
              </p:ext>
            </p:extLst>
          </p:nvPr>
        </p:nvGraphicFramePr>
        <p:xfrm>
          <a:off x="1909492" y="985619"/>
          <a:ext cx="3528392" cy="4418192"/>
        </p:xfrm>
        <a:graphic>
          <a:graphicData uri="http://schemas.openxmlformats.org/drawingml/2006/table">
            <a:tbl>
              <a:tblPr firstRow="1" firstCol="1" bandRow="1">
                <a:tableStyleId>{C083E6E3-FA7D-4D7B-A595-EF9225AFEA82}</a:tableStyleId>
              </a:tblPr>
              <a:tblGrid>
                <a:gridCol w="35283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ms-MY" sz="1600" noProof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Komponen 1: PENGURUSAN</a:t>
                      </a:r>
                      <a:r>
                        <a:rPr lang="en-US" sz="16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  (60%)</a:t>
                      </a:r>
                      <a:endParaRPr lang="en-MY" sz="16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</a:endParaRPr>
                    </a:p>
                  </a:txBody>
                  <a:tcPr marL="54326" marR="54326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MY" sz="1600" u="sng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Sub </a:t>
                      </a:r>
                      <a:r>
                        <a:rPr lang="ms-MY" sz="1600" u="sng" noProof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komponen</a:t>
                      </a:r>
                    </a:p>
                  </a:txBody>
                  <a:tcPr marL="54326" marR="54326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3687">
                <a:tc>
                  <a:txBody>
                    <a:bodyPr/>
                    <a:lstStyle/>
                    <a:p>
                      <a:pPr marL="447675" indent="-44767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MY" sz="16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1.1	</a:t>
                      </a:r>
                      <a:r>
                        <a:rPr lang="ms-MY" sz="1600" noProof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Indeks Akauntabiliti </a:t>
                      </a:r>
                      <a:r>
                        <a:rPr lang="ms-MY" sz="1600" baseline="0" noProof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(10</a:t>
                      </a:r>
                      <a:r>
                        <a:rPr lang="ms-MY" sz="1600" baseline="0" noProof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%) </a:t>
                      </a:r>
                      <a:endParaRPr lang="ms-MY" sz="1600" noProof="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</a:endParaRPr>
                    </a:p>
                  </a:txBody>
                  <a:tcPr marL="54326" marR="54326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11344">
                <a:tc>
                  <a:txBody>
                    <a:bodyPr/>
                    <a:lstStyle/>
                    <a:p>
                      <a:pPr marL="447675" indent="-44767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ms-MY" sz="1600" noProof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1.2	Pengurusan</a:t>
                      </a:r>
                      <a:r>
                        <a:rPr lang="en-US" sz="16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, Pembangunan </a:t>
                      </a:r>
                      <a:r>
                        <a:rPr lang="ms-MY" sz="1600" noProof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dan</a:t>
                      </a:r>
                      <a:r>
                        <a:rPr lang="en-US" sz="16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ms-MY" sz="1600" noProof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Perkhidmatan</a:t>
                      </a:r>
                      <a:r>
                        <a:rPr lang="en-MY" sz="1600" baseline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ms-MY" sz="1600" noProof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Sumber</a:t>
                      </a:r>
                      <a:r>
                        <a:rPr lang="en-US" sz="16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ms-MY" sz="1600" noProof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Manusia (10%)</a:t>
                      </a:r>
                    </a:p>
                  </a:txBody>
                  <a:tcPr marL="54326" marR="54326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13697">
                <a:tc>
                  <a:txBody>
                    <a:bodyPr/>
                    <a:lstStyle/>
                    <a:p>
                      <a:pPr marL="447675" indent="-44767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ms-MY" sz="1600" noProof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1.3	Pengurusan Keselamatan dan Kesihatan Pekerjaan (10%)</a:t>
                      </a:r>
                    </a:p>
                  </a:txBody>
                  <a:tcPr marL="54326" marR="54326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68036"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600" noProof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1.4	Pengurusan Laman Web  (10%)</a:t>
                      </a:r>
                      <a:endParaRPr lang="ms-MY" sz="1600" b="1" noProof="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</a:endParaRPr>
                    </a:p>
                  </a:txBody>
                  <a:tcPr marL="54326" marR="54326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68036"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600" noProof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1.5	Pengurusan Kualiti  (10%)</a:t>
                      </a:r>
                    </a:p>
                  </a:txBody>
                  <a:tcPr marL="54326" marR="54326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noProof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1.6	Putra </a:t>
                      </a:r>
                      <a:r>
                        <a:rPr lang="en-US" sz="1600" baseline="0" noProof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 Citra </a:t>
                      </a:r>
                      <a:r>
                        <a:rPr lang="en-US" sz="1600" noProof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ms-MY" sz="1600" noProof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KPI UPM/Pelan Tindakan Peringkat Fungsian dan Aras) (10%)</a:t>
                      </a:r>
                    </a:p>
                  </a:txBody>
                  <a:tcPr marL="54326" marR="54326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193890"/>
              </p:ext>
            </p:extLst>
          </p:nvPr>
        </p:nvGraphicFramePr>
        <p:xfrm>
          <a:off x="5563109" y="3430715"/>
          <a:ext cx="5149318" cy="2753350"/>
        </p:xfrm>
        <a:graphic>
          <a:graphicData uri="http://schemas.openxmlformats.org/drawingml/2006/table">
            <a:tbl>
              <a:tblPr firstRow="1" firstCol="1" bandRow="1">
                <a:tableStyleId>{F2DE63D5-997A-4646-A377-4702673A728D}</a:tableStyleId>
              </a:tblPr>
              <a:tblGrid>
                <a:gridCol w="51493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40174">
                <a:tc>
                  <a:txBody>
                    <a:bodyPr/>
                    <a:lstStyle/>
                    <a:p>
                      <a:pPr marL="1520825" indent="-152082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ms-MY" sz="1600" noProof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Komponen 3:  </a:t>
                      </a:r>
                      <a:r>
                        <a:rPr lang="en-US" sz="1600" noProof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PENGURUSAN </a:t>
                      </a:r>
                      <a:r>
                        <a:rPr lang="en-US" sz="1600" noProof="0" dirty="0" err="1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PELANGGAN</a:t>
                      </a:r>
                      <a:r>
                        <a:rPr lang="en-US" sz="1600" noProof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600" noProof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(15%)</a:t>
                      </a:r>
                      <a:endParaRPr lang="en-MY" sz="16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</a:endParaRPr>
                    </a:p>
                  </a:txBody>
                  <a:tcPr marL="54326" marR="54326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358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MY" sz="1600" u="sng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Sub </a:t>
                      </a:r>
                      <a:r>
                        <a:rPr lang="ms-MY" sz="1600" u="sng" noProof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komponen</a:t>
                      </a:r>
                    </a:p>
                  </a:txBody>
                  <a:tcPr marL="54326" marR="54326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7119">
                <a:tc>
                  <a:txBody>
                    <a:bodyPr/>
                    <a:lstStyle/>
                    <a:p>
                      <a:pPr marL="447675" indent="-44767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MY" sz="16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3.1	</a:t>
                      </a:r>
                      <a:r>
                        <a:rPr lang="ms-MY" sz="1600" b="1" noProof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Kajian Kepuasan Pelanggan </a:t>
                      </a:r>
                      <a:endParaRPr lang="ms-MY" sz="1600" noProof="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</a:endParaRPr>
                    </a:p>
                  </a:txBody>
                  <a:tcPr marL="54326" marR="54326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5231">
                <a:tc>
                  <a:txBody>
                    <a:bodyPr/>
                    <a:lstStyle/>
                    <a:p>
                      <a:pPr marL="447675" indent="-44767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ms-MY" sz="1600" b="1" noProof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3.2	Pengendalian Maklum Balas Pelanggan Melalui Sistem U-Respons</a:t>
                      </a:r>
                      <a:endParaRPr lang="ms-MY" sz="1600" noProof="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</a:endParaRPr>
                    </a:p>
                  </a:txBody>
                  <a:tcPr marL="54326" marR="54326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32615"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600" noProof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3.3	Pencapaian Piagam Pelanggan</a:t>
                      </a:r>
                      <a:r>
                        <a:rPr lang="ms-MY" sz="1600" baseline="0" noProof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 </a:t>
                      </a:r>
                      <a:endParaRPr lang="ms-MY" sz="1600" noProof="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</a:endParaRPr>
                    </a:p>
                  </a:txBody>
                  <a:tcPr marL="54326" marR="54326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32615"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600" b="1" noProof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3.4</a:t>
                      </a:r>
                      <a:r>
                        <a:rPr lang="ms-MY" sz="1600" b="1" noProof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	Pengendalian Telefon *</a:t>
                      </a:r>
                      <a:endParaRPr lang="ms-MY" sz="1600" noProof="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</a:endParaRPr>
                    </a:p>
                  </a:txBody>
                  <a:tcPr marL="54326" marR="54326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2016"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600" b="1" noProof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3.5</a:t>
                      </a:r>
                      <a:r>
                        <a:rPr lang="ms-MY" sz="1600" b="1" noProof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	Perkhidmatan Kaunter *</a:t>
                      </a:r>
                      <a:endParaRPr lang="ms-MY" sz="1600" noProof="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</a:endParaRPr>
                    </a:p>
                  </a:txBody>
                  <a:tcPr marL="54326" marR="54326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239946"/>
              </p:ext>
            </p:extLst>
          </p:nvPr>
        </p:nvGraphicFramePr>
        <p:xfrm>
          <a:off x="5660319" y="547383"/>
          <a:ext cx="4533491" cy="2740611"/>
        </p:xfrm>
        <a:graphic>
          <a:graphicData uri="http://schemas.openxmlformats.org/drawingml/2006/table">
            <a:tbl>
              <a:tblPr firstRow="1" firstCol="1" bandRow="1">
                <a:tableStyleId>{F2DE63D5-997A-4646-A377-4702673A728D}</a:tableStyleId>
              </a:tblPr>
              <a:tblGrid>
                <a:gridCol w="453349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30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ms-MY" sz="1600" noProof="0" dirty="0">
                          <a:solidFill>
                            <a:srgbClr val="C00000"/>
                          </a:solidFill>
                          <a:effectLst/>
                        </a:rPr>
                        <a:t>Komponen 2: </a:t>
                      </a:r>
                      <a:r>
                        <a:rPr lang="en-US" sz="1600" noProof="0" dirty="0">
                          <a:solidFill>
                            <a:srgbClr val="C00000"/>
                          </a:solidFill>
                          <a:effectLst/>
                        </a:rPr>
                        <a:t>TRANSFORMASI (</a:t>
                      </a:r>
                      <a:r>
                        <a:rPr lang="en-US" sz="1600" noProof="0" dirty="0" smtClean="0">
                          <a:solidFill>
                            <a:srgbClr val="C00000"/>
                          </a:solidFill>
                          <a:effectLst/>
                        </a:rPr>
                        <a:t>25%)</a:t>
                      </a:r>
                      <a:endParaRPr lang="en-MY" sz="1600" dirty="0">
                        <a:solidFill>
                          <a:srgbClr val="C00000"/>
                        </a:solidFill>
                        <a:effectLst/>
                      </a:endParaRPr>
                    </a:p>
                  </a:txBody>
                  <a:tcPr marL="54326" marR="54326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5784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MY" sz="1600" u="sng" dirty="0">
                          <a:solidFill>
                            <a:schemeClr val="tx1"/>
                          </a:solidFill>
                          <a:effectLst/>
                        </a:rPr>
                        <a:t>Sub </a:t>
                      </a:r>
                      <a:r>
                        <a:rPr lang="ms-MY" sz="1600" u="sng" noProof="0" dirty="0">
                          <a:solidFill>
                            <a:schemeClr val="tx1"/>
                          </a:solidFill>
                          <a:effectLst/>
                        </a:rPr>
                        <a:t>komponen</a:t>
                      </a:r>
                    </a:p>
                  </a:txBody>
                  <a:tcPr marL="54326" marR="54326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59687">
                <a:tc>
                  <a:txBody>
                    <a:bodyPr/>
                    <a:lstStyle/>
                    <a:p>
                      <a:pPr marL="447675" indent="-44767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MY" sz="16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2.1	</a:t>
                      </a:r>
                      <a:r>
                        <a:rPr lang="ms-MY" sz="1600" b="1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Pelaksanaan Inovasi dalam Perkhidmatan (10%)</a:t>
                      </a:r>
                    </a:p>
                    <a:p>
                      <a:pPr marL="44767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ms-MY" sz="1600" b="1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(mengambilkira pendekatan KIK/Inovasi perkhidmatan/Lean)</a:t>
                      </a:r>
                    </a:p>
                  </a:txBody>
                  <a:tcPr marL="54326" marR="54326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447675" indent="-44767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ms-MY" sz="1600" b="1" noProof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2.2	Pelaksanaan Amalan 5S / EKSA (5%)</a:t>
                      </a:r>
                      <a:endParaRPr lang="ms-MY" sz="1600" b="1" noProof="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</a:endParaRPr>
                    </a:p>
                  </a:txBody>
                  <a:tcPr marL="54326" marR="54326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447675" indent="-44767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ms-MY" sz="1600" b="1" noProof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2.3	Jaringan Komuniti</a:t>
                      </a:r>
                      <a:r>
                        <a:rPr lang="ms-MY" sz="1600" b="1" baseline="0" noProof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  </a:t>
                      </a:r>
                      <a:r>
                        <a:rPr lang="ms-MY" sz="1600" b="1" u="sng" baseline="0" noProof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/</a:t>
                      </a:r>
                      <a:r>
                        <a:rPr lang="ms-MY" sz="1600" b="1" u="none" baseline="0" noProof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ms-MY" sz="1600" b="1" noProof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Kelestarian Hijau </a:t>
                      </a:r>
                    </a:p>
                    <a:p>
                      <a:pPr marL="447675" indent="-44767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ms-MY" sz="1600" b="1" baseline="0" noProof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          </a:t>
                      </a:r>
                      <a:r>
                        <a:rPr lang="ms-MY" sz="1600" b="1" noProof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ms-MY" sz="1600" b="1" noProof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a) Jaringan Komuniti </a:t>
                      </a:r>
                      <a:r>
                        <a:rPr lang="ms-MY" sz="1600" b="1" noProof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(10%)</a:t>
                      </a:r>
                      <a:endParaRPr lang="ms-MY" sz="1600" b="1" noProof="0" dirty="0" smtClean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</a:endParaRPr>
                    </a:p>
                    <a:p>
                      <a:pPr marL="447675" indent="-44767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ms-MY" sz="1600" b="1" noProof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	(b) Kelestarian Hijau </a:t>
                      </a:r>
                      <a:r>
                        <a:rPr lang="ms-MY" sz="1600" b="1" noProof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  (10%)</a:t>
                      </a:r>
                      <a:endParaRPr lang="ms-MY" sz="1600" b="1" noProof="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</a:endParaRPr>
                    </a:p>
                  </a:txBody>
                  <a:tcPr marL="54326" marR="54326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23746" y="6320865"/>
            <a:ext cx="7851263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MY" sz="1200" dirty="0" err="1"/>
              <a:t>Kriteria</a:t>
            </a:r>
            <a:r>
              <a:rPr lang="en-MY" sz="1200" dirty="0"/>
              <a:t> </a:t>
            </a:r>
            <a:r>
              <a:rPr lang="en-MY" sz="1200" dirty="0" err="1"/>
              <a:t>penilaian</a:t>
            </a:r>
            <a:r>
              <a:rPr lang="en-MY" sz="1200" dirty="0"/>
              <a:t> </a:t>
            </a:r>
            <a:r>
              <a:rPr lang="en-MY" sz="1200" dirty="0" err="1"/>
              <a:t>akan</a:t>
            </a:r>
            <a:r>
              <a:rPr lang="en-MY" sz="1200" dirty="0"/>
              <a:t> </a:t>
            </a:r>
            <a:r>
              <a:rPr lang="en-MY" sz="1200" dirty="0" err="1"/>
              <a:t>ditambahbaik</a:t>
            </a:r>
            <a:r>
              <a:rPr lang="en-MY" sz="1200" dirty="0"/>
              <a:t> </a:t>
            </a:r>
            <a:r>
              <a:rPr lang="en-MY" sz="1200" dirty="0" err="1"/>
              <a:t>dengan</a:t>
            </a:r>
            <a:r>
              <a:rPr lang="en-MY" sz="1200" dirty="0"/>
              <a:t> </a:t>
            </a:r>
            <a:r>
              <a:rPr lang="en-MY" sz="1200" b="1" dirty="0" err="1">
                <a:solidFill>
                  <a:srgbClr val="C00000"/>
                </a:solidFill>
              </a:rPr>
              <a:t>memberi</a:t>
            </a:r>
            <a:r>
              <a:rPr lang="en-MY" sz="1200" b="1" dirty="0">
                <a:solidFill>
                  <a:srgbClr val="C00000"/>
                </a:solidFill>
              </a:rPr>
              <a:t> </a:t>
            </a:r>
            <a:r>
              <a:rPr lang="en-MY" sz="1200" b="1" dirty="0" err="1">
                <a:solidFill>
                  <a:srgbClr val="C00000"/>
                </a:solidFill>
              </a:rPr>
              <a:t>penekanan</a:t>
            </a:r>
            <a:r>
              <a:rPr lang="en-MY" sz="1200" b="1" dirty="0">
                <a:solidFill>
                  <a:srgbClr val="C00000"/>
                </a:solidFill>
              </a:rPr>
              <a:t> </a:t>
            </a:r>
            <a:r>
              <a:rPr lang="en-MY" sz="1200" b="1" dirty="0" err="1">
                <a:solidFill>
                  <a:srgbClr val="C00000"/>
                </a:solidFill>
              </a:rPr>
              <a:t>kepada</a:t>
            </a:r>
            <a:r>
              <a:rPr lang="en-MY" sz="1200" b="1" dirty="0">
                <a:solidFill>
                  <a:srgbClr val="C00000"/>
                </a:solidFill>
              </a:rPr>
              <a:t> </a:t>
            </a:r>
            <a:r>
              <a:rPr lang="en-MY" sz="1200" b="1" dirty="0" err="1">
                <a:solidFill>
                  <a:srgbClr val="C00000"/>
                </a:solidFill>
              </a:rPr>
              <a:t>pengurusan</a:t>
            </a:r>
            <a:r>
              <a:rPr lang="en-MY" sz="1200" b="1" dirty="0">
                <a:solidFill>
                  <a:srgbClr val="C00000"/>
                </a:solidFill>
              </a:rPr>
              <a:t> </a:t>
            </a:r>
            <a:r>
              <a:rPr lang="en-MY" sz="1200" b="1" dirty="0" err="1">
                <a:solidFill>
                  <a:srgbClr val="C00000"/>
                </a:solidFill>
              </a:rPr>
              <a:t>organisasi</a:t>
            </a:r>
            <a:r>
              <a:rPr lang="en-MY" sz="1200" b="1" dirty="0">
                <a:solidFill>
                  <a:srgbClr val="C00000"/>
                </a:solidFill>
              </a:rPr>
              <a:t> </a:t>
            </a:r>
            <a:r>
              <a:rPr lang="en-MY" sz="1200" b="1" dirty="0" err="1">
                <a:solidFill>
                  <a:srgbClr val="C00000"/>
                </a:solidFill>
              </a:rPr>
              <a:t>dan</a:t>
            </a:r>
            <a:r>
              <a:rPr lang="en-MY" sz="1200" b="1" dirty="0">
                <a:solidFill>
                  <a:srgbClr val="C00000"/>
                </a:solidFill>
              </a:rPr>
              <a:t> </a:t>
            </a:r>
            <a:r>
              <a:rPr lang="en-MY" sz="1200" b="1" dirty="0" err="1">
                <a:solidFill>
                  <a:srgbClr val="C00000"/>
                </a:solidFill>
              </a:rPr>
              <a:t>kualiti</a:t>
            </a:r>
            <a:r>
              <a:rPr lang="en-MY" sz="1200" b="1" dirty="0">
                <a:solidFill>
                  <a:srgbClr val="C00000"/>
                </a:solidFill>
              </a:rPr>
              <a:t> </a:t>
            </a:r>
            <a:r>
              <a:rPr lang="en-MY" sz="1200" b="1" dirty="0" err="1">
                <a:solidFill>
                  <a:srgbClr val="C00000"/>
                </a:solidFill>
              </a:rPr>
              <a:t>penyampaian</a:t>
            </a:r>
            <a:r>
              <a:rPr lang="en-MY" sz="1200" b="1" dirty="0">
                <a:solidFill>
                  <a:srgbClr val="C00000"/>
                </a:solidFill>
              </a:rPr>
              <a:t> </a:t>
            </a:r>
            <a:r>
              <a:rPr lang="en-MY" sz="1200" b="1" dirty="0" err="1">
                <a:solidFill>
                  <a:srgbClr val="C00000"/>
                </a:solidFill>
              </a:rPr>
              <a:t>perkhidmatan</a:t>
            </a:r>
            <a:r>
              <a:rPr lang="en-MY" sz="1200" b="1" dirty="0">
                <a:solidFill>
                  <a:srgbClr val="C00000"/>
                </a:solidFill>
              </a:rPr>
              <a:t> </a:t>
            </a:r>
            <a:r>
              <a:rPr lang="en-MY" sz="1200" dirty="0"/>
              <a:t>yang </a:t>
            </a:r>
            <a:r>
              <a:rPr lang="en-MY" sz="1200" dirty="0" err="1"/>
              <a:t>disampaikan</a:t>
            </a:r>
            <a:r>
              <a:rPr lang="en-MY" sz="1200" dirty="0"/>
              <a:t> </a:t>
            </a:r>
            <a:r>
              <a:rPr lang="en-MY" sz="1200" dirty="0" err="1"/>
              <a:t>kepada</a:t>
            </a:r>
            <a:r>
              <a:rPr lang="en-MY" sz="1200" dirty="0"/>
              <a:t> </a:t>
            </a:r>
            <a:r>
              <a:rPr lang="en-MY" sz="1200" dirty="0" err="1"/>
              <a:t>pelanggan</a:t>
            </a:r>
            <a:r>
              <a:rPr lang="en-MY" sz="1200" dirty="0"/>
              <a:t> (</a:t>
            </a:r>
            <a:r>
              <a:rPr lang="en-MY" sz="1200" i="1" dirty="0" err="1"/>
              <a:t>petikan</a:t>
            </a:r>
            <a:r>
              <a:rPr lang="en-MY" sz="1200" i="1" dirty="0"/>
              <a:t> </a:t>
            </a:r>
            <a:r>
              <a:rPr lang="en-MY" sz="1200" i="1" dirty="0" err="1"/>
              <a:t>daripada</a:t>
            </a:r>
            <a:r>
              <a:rPr lang="en-MY" sz="1200" i="1" dirty="0"/>
              <a:t> </a:t>
            </a:r>
            <a:r>
              <a:rPr lang="en-MY" sz="1200" i="1" dirty="0" err="1"/>
              <a:t>teks</a:t>
            </a:r>
            <a:r>
              <a:rPr lang="en-MY" sz="1200" i="1" dirty="0"/>
              <a:t> </a:t>
            </a:r>
            <a:r>
              <a:rPr lang="en-MY" sz="1200" i="1" dirty="0" err="1"/>
              <a:t>ucapan</a:t>
            </a:r>
            <a:r>
              <a:rPr lang="en-MY" sz="1200" i="1" dirty="0"/>
              <a:t> </a:t>
            </a:r>
            <a:r>
              <a:rPr lang="en-MY" sz="1200" i="1" dirty="0" err="1"/>
              <a:t>Perutusan</a:t>
            </a:r>
            <a:r>
              <a:rPr lang="en-MY" sz="1200" i="1" dirty="0"/>
              <a:t> Naib </a:t>
            </a:r>
            <a:r>
              <a:rPr lang="en-MY" sz="1200" i="1" dirty="0" err="1"/>
              <a:t>Canselor</a:t>
            </a:r>
            <a:r>
              <a:rPr lang="en-MY" sz="1200" i="1" dirty="0"/>
              <a:t> 2017</a:t>
            </a:r>
            <a:r>
              <a:rPr lang="en-MY" sz="1200" dirty="0"/>
              <a:t>)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45" y="5866464"/>
            <a:ext cx="410545" cy="41054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259525" y="5976972"/>
            <a:ext cx="3796212" cy="76944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u="sng" dirty="0"/>
              <a:t>Nota: </a:t>
            </a:r>
          </a:p>
          <a:p>
            <a:r>
              <a:rPr lang="en-US" sz="1100" dirty="0"/>
              <a:t>* </a:t>
            </a:r>
            <a:r>
              <a:rPr lang="en-US" sz="1100" dirty="0" err="1"/>
              <a:t>Pembahagian</a:t>
            </a:r>
            <a:r>
              <a:rPr lang="en-US" sz="1100" dirty="0"/>
              <a:t>  </a:t>
            </a:r>
            <a:r>
              <a:rPr lang="en-US" sz="1100" dirty="0" err="1"/>
              <a:t>wajaran</a:t>
            </a:r>
            <a:r>
              <a:rPr lang="en-US" sz="1100" dirty="0"/>
              <a:t> </a:t>
            </a:r>
            <a:r>
              <a:rPr lang="en-US" sz="1100" dirty="0" err="1"/>
              <a:t>sebanyak</a:t>
            </a:r>
            <a:r>
              <a:rPr lang="en-US" sz="1100" dirty="0"/>
              <a:t> 20% </a:t>
            </a:r>
            <a:r>
              <a:rPr lang="en-US" sz="1100" dirty="0" err="1"/>
              <a:t>kepada</a:t>
            </a:r>
            <a:r>
              <a:rPr lang="en-US" sz="1100" dirty="0"/>
              <a:t> </a:t>
            </a:r>
            <a:r>
              <a:rPr lang="en-US" sz="1100" dirty="0" err="1"/>
              <a:t>setiap</a:t>
            </a:r>
            <a:r>
              <a:rPr lang="en-US" sz="1100" dirty="0"/>
              <a:t> sub </a:t>
            </a:r>
            <a:r>
              <a:rPr lang="en-US" sz="1100" dirty="0" err="1"/>
              <a:t>komponen</a:t>
            </a:r>
            <a:r>
              <a:rPr lang="en-US" sz="1100" dirty="0"/>
              <a:t> </a:t>
            </a:r>
            <a:r>
              <a:rPr lang="en-US" sz="1100" dirty="0" err="1"/>
              <a:t>bagi</a:t>
            </a:r>
            <a:r>
              <a:rPr lang="en-US" sz="1100" dirty="0"/>
              <a:t> </a:t>
            </a:r>
            <a:r>
              <a:rPr lang="en-US" sz="1100" dirty="0" err="1"/>
              <a:t>komponen</a:t>
            </a:r>
            <a:r>
              <a:rPr lang="en-US" sz="1100" dirty="0"/>
              <a:t> </a:t>
            </a:r>
            <a:r>
              <a:rPr lang="en-US" sz="1100" dirty="0" err="1"/>
              <a:t>Pengurusan</a:t>
            </a:r>
            <a:r>
              <a:rPr lang="en-US" sz="1100" dirty="0"/>
              <a:t> </a:t>
            </a:r>
            <a:r>
              <a:rPr lang="en-US" sz="1100" dirty="0" err="1"/>
              <a:t>Pelanggan</a:t>
            </a:r>
            <a:r>
              <a:rPr lang="en-US" sz="1100" dirty="0"/>
              <a:t> </a:t>
            </a:r>
            <a:r>
              <a:rPr lang="en-US" sz="1100" dirty="0" err="1"/>
              <a:t>akan</a:t>
            </a:r>
            <a:r>
              <a:rPr lang="en-US" sz="1100" dirty="0"/>
              <a:t> </a:t>
            </a:r>
            <a:r>
              <a:rPr lang="en-US" sz="1100" dirty="0" err="1"/>
              <a:t>ditentukan</a:t>
            </a:r>
            <a:r>
              <a:rPr lang="en-US" sz="1100" dirty="0"/>
              <a:t> </a:t>
            </a:r>
            <a:r>
              <a:rPr lang="en-US" sz="1100" dirty="0" err="1"/>
              <a:t>oleh</a:t>
            </a:r>
            <a:r>
              <a:rPr lang="en-US" sz="1100" dirty="0"/>
              <a:t> JK Kecil </a:t>
            </a:r>
            <a:r>
              <a:rPr lang="en-US" sz="1100" dirty="0" err="1"/>
              <a:t>Peneraju</a:t>
            </a:r>
            <a:r>
              <a:rPr lang="en-US" sz="1100" dirty="0"/>
              <a:t> Proses yang </a:t>
            </a:r>
            <a:r>
              <a:rPr lang="en-US" sz="1100" dirty="0" err="1"/>
              <a:t>terlibat</a:t>
            </a:r>
            <a:endParaRPr lang="en-US" sz="1100" dirty="0"/>
          </a:p>
        </p:txBody>
      </p:sp>
      <p:sp>
        <p:nvSpPr>
          <p:cNvPr id="25" name="Flowchart: Terminator 24"/>
          <p:cNvSpPr/>
          <p:nvPr/>
        </p:nvSpPr>
        <p:spPr>
          <a:xfrm>
            <a:off x="10298095" y="1300017"/>
            <a:ext cx="1747188" cy="409876"/>
          </a:xfrm>
          <a:prstGeom prst="flowChartTerminator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200" b="1" dirty="0" err="1">
                <a:solidFill>
                  <a:schemeClr val="tx1"/>
                </a:solidFill>
              </a:rPr>
              <a:t>Pusat</a:t>
            </a:r>
            <a:r>
              <a:rPr lang="en-MY" sz="1200" b="1" dirty="0">
                <a:solidFill>
                  <a:schemeClr val="tx1"/>
                </a:solidFill>
              </a:rPr>
              <a:t> </a:t>
            </a:r>
            <a:r>
              <a:rPr lang="en-MY" sz="1200" b="1" dirty="0" err="1">
                <a:solidFill>
                  <a:schemeClr val="tx1"/>
                </a:solidFill>
              </a:rPr>
              <a:t>Jaminan</a:t>
            </a:r>
            <a:r>
              <a:rPr lang="en-MY" sz="1200" b="1" dirty="0">
                <a:solidFill>
                  <a:schemeClr val="tx1"/>
                </a:solidFill>
              </a:rPr>
              <a:t> </a:t>
            </a:r>
            <a:r>
              <a:rPr lang="en-MY" sz="1200" b="1" dirty="0" err="1">
                <a:solidFill>
                  <a:schemeClr val="tx1"/>
                </a:solidFill>
              </a:rPr>
              <a:t>Kualiti</a:t>
            </a:r>
            <a:endParaRPr lang="en-MY" sz="1200" b="1" dirty="0">
              <a:solidFill>
                <a:schemeClr val="tx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29818" y="101815"/>
            <a:ext cx="1767993" cy="1201016"/>
          </a:xfrm>
          <a:prstGeom prst="rect">
            <a:avLst/>
          </a:prstGeom>
        </p:spPr>
      </p:pic>
      <p:sp>
        <p:nvSpPr>
          <p:cNvPr id="31" name="Flowchart: Terminator 30"/>
          <p:cNvSpPr/>
          <p:nvPr/>
        </p:nvSpPr>
        <p:spPr>
          <a:xfrm>
            <a:off x="10343075" y="1319991"/>
            <a:ext cx="1693349" cy="366690"/>
          </a:xfrm>
          <a:prstGeom prst="flowChartTerminator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b="1" dirty="0" err="1">
                <a:solidFill>
                  <a:schemeClr val="tx1"/>
                </a:solidFill>
              </a:rPr>
              <a:t>Pusat</a:t>
            </a:r>
            <a:r>
              <a:rPr lang="en-MY" sz="1200" b="1" dirty="0">
                <a:solidFill>
                  <a:schemeClr val="tx1"/>
                </a:solidFill>
              </a:rPr>
              <a:t> </a:t>
            </a:r>
            <a:r>
              <a:rPr lang="en-MY" sz="1200" b="1" dirty="0" err="1">
                <a:solidFill>
                  <a:schemeClr val="tx1"/>
                </a:solidFill>
              </a:rPr>
              <a:t>Jaminan</a:t>
            </a:r>
            <a:r>
              <a:rPr lang="en-MY" sz="1200" b="1" dirty="0">
                <a:solidFill>
                  <a:schemeClr val="tx1"/>
                </a:solidFill>
              </a:rPr>
              <a:t> </a:t>
            </a:r>
            <a:r>
              <a:rPr lang="en-MY" sz="1200" b="1" dirty="0" err="1">
                <a:solidFill>
                  <a:schemeClr val="tx1"/>
                </a:solidFill>
              </a:rPr>
              <a:t>Kualiti</a:t>
            </a:r>
            <a:endParaRPr lang="en-MY" sz="1200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610844" y="1134760"/>
            <a:ext cx="4546787" cy="1014207"/>
          </a:xfrm>
          <a:prstGeom prst="rect">
            <a:avLst/>
          </a:prstGeom>
          <a:solidFill>
            <a:srgbClr val="0070C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9750" indent="-539750"/>
            <a:endParaRPr lang="ms-MY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39750" indent="-539750"/>
            <a:r>
              <a:rPr lang="ms-MY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	Pelaksanaan Inovasi dalam Perkhidmatan (10%)</a:t>
            </a:r>
          </a:p>
          <a:p>
            <a:pPr marL="539750" indent="-20638"/>
            <a:r>
              <a:rPr lang="ms-MY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(mengambilkira pendekatan KIK/Inovasi perkhidmatan/Lean</a:t>
            </a:r>
            <a:r>
              <a:rPr lang="ms-MY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algn="ctr"/>
            <a:endParaRPr lang="en-MY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038" name="Elbow Connector 1037"/>
          <p:cNvCxnSpPr>
            <a:endCxn id="25" idx="1"/>
          </p:cNvCxnSpPr>
          <p:nvPr/>
        </p:nvCxnSpPr>
        <p:spPr>
          <a:xfrm>
            <a:off x="9975097" y="1501718"/>
            <a:ext cx="322998" cy="3237"/>
          </a:xfrm>
          <a:prstGeom prst="bentConnector3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0725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2294125"/>
              </p:ext>
            </p:extLst>
          </p:nvPr>
        </p:nvGraphicFramePr>
        <p:xfrm>
          <a:off x="296278" y="1634778"/>
          <a:ext cx="4892352" cy="4206240"/>
        </p:xfrm>
        <a:graphic>
          <a:graphicData uri="http://schemas.openxmlformats.org/drawingml/2006/table">
            <a:tbl>
              <a:tblPr firstRow="1" firstCol="1" bandRow="1">
                <a:tableStyleId>{F2DE63D5-997A-4646-A377-4702673A728D}</a:tableStyleId>
              </a:tblPr>
              <a:tblGrid>
                <a:gridCol w="48923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30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ms-MY" sz="2400" noProof="0" dirty="0">
                          <a:solidFill>
                            <a:srgbClr val="C00000"/>
                          </a:solidFill>
                          <a:effectLst/>
                        </a:rPr>
                        <a:t>Komponen 2: </a:t>
                      </a:r>
                      <a:r>
                        <a:rPr lang="en-US" sz="2400" noProof="0" dirty="0">
                          <a:solidFill>
                            <a:srgbClr val="C00000"/>
                          </a:solidFill>
                          <a:effectLst/>
                        </a:rPr>
                        <a:t>TRANSFORMASI (20%)</a:t>
                      </a:r>
                      <a:endParaRPr lang="en-MY" sz="2400" dirty="0">
                        <a:solidFill>
                          <a:srgbClr val="C00000"/>
                        </a:solidFill>
                        <a:effectLst/>
                      </a:endParaRPr>
                    </a:p>
                  </a:txBody>
                  <a:tcPr marL="54326" marR="54326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5784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MY" sz="2400" u="sng" dirty="0">
                          <a:solidFill>
                            <a:schemeClr val="tx1"/>
                          </a:solidFill>
                          <a:effectLst/>
                        </a:rPr>
                        <a:t>Sub </a:t>
                      </a:r>
                      <a:r>
                        <a:rPr lang="ms-MY" sz="2400" u="sng" noProof="0" dirty="0">
                          <a:solidFill>
                            <a:schemeClr val="tx1"/>
                          </a:solidFill>
                          <a:effectLst/>
                        </a:rPr>
                        <a:t>komponen</a:t>
                      </a:r>
                    </a:p>
                  </a:txBody>
                  <a:tcPr marL="54326" marR="54326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59687">
                <a:tc>
                  <a:txBody>
                    <a:bodyPr/>
                    <a:lstStyle/>
                    <a:p>
                      <a:pPr marL="447675" indent="-44767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MY" sz="24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2.1	</a:t>
                      </a:r>
                      <a:r>
                        <a:rPr lang="ms-MY" sz="4400" b="1" noProof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PELAKSANAAN INOVASI DALAM PERKHIDMATAN </a:t>
                      </a:r>
                      <a:r>
                        <a:rPr lang="ms-MY" sz="4800" b="1" noProof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ms-MY" sz="4800" b="1" noProof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10%)</a:t>
                      </a:r>
                    </a:p>
                    <a:p>
                      <a:pPr marL="44767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ms-MY" sz="2400" b="1" noProof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ms-MY" sz="2400" b="1" noProof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mengambil kira </a:t>
                      </a:r>
                      <a:r>
                        <a:rPr lang="ms-MY" sz="2400" b="1" noProof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pendekatan </a:t>
                      </a:r>
                      <a:r>
                        <a:rPr lang="ms-MY" sz="2400" b="1" noProof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KIK,</a:t>
                      </a:r>
                      <a:r>
                        <a:rPr lang="ms-MY" sz="2400" b="1" baseline="0" noProof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ms-MY" sz="2400" b="1" noProof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Inovasi Perkhidmatan</a:t>
                      </a:r>
                      <a:r>
                        <a:rPr lang="ms-MY" sz="2400" b="1" baseline="0" noProof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&amp; </a:t>
                      </a:r>
                      <a:r>
                        <a:rPr lang="ms-MY" sz="2400" b="1" noProof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Lean</a:t>
                      </a:r>
                      <a:r>
                        <a:rPr lang="ms-MY" sz="2400" b="1" noProof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</a:p>
                  </a:txBody>
                  <a:tcPr marL="54326" marR="54326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1242"/>
            <a:ext cx="1767993" cy="1201016"/>
          </a:xfrm>
          <a:prstGeom prst="rect">
            <a:avLst/>
          </a:prstGeom>
        </p:spPr>
      </p:pic>
      <p:pic>
        <p:nvPicPr>
          <p:cNvPr id="6" name="Content Placeholder 4" descr="Inner-UPM-Template_Option-1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297077"/>
            <a:ext cx="9255071" cy="55365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</p:pic>
      <p:sp>
        <p:nvSpPr>
          <p:cNvPr id="7" name="TextBox 6"/>
          <p:cNvSpPr txBox="1"/>
          <p:nvPr/>
        </p:nvSpPr>
        <p:spPr>
          <a:xfrm>
            <a:off x="5651913" y="686019"/>
            <a:ext cx="6120713" cy="830997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AHLI JAWATANKUASA KECIL                                                                            ANUGERAH PENARAFAN BINTANG PENGURUSAN PENTADBIRAN                             (SUB KOMPONEN INOVASI PERKHIDMATAN) </a:t>
            </a:r>
            <a:endParaRPr lang="en-US"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90600"/>
              </p:ext>
            </p:extLst>
          </p:nvPr>
        </p:nvGraphicFramePr>
        <p:xfrm>
          <a:off x="5651914" y="1784118"/>
          <a:ext cx="6120712" cy="4084655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618044"/>
                <a:gridCol w="389471"/>
                <a:gridCol w="4113197"/>
              </a:tblGrid>
              <a:tr h="909655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Pengerusi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: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Ketua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Bahagian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Pengurusan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Kualiti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Perkhidmatan</a:t>
                      </a:r>
                      <a:r>
                        <a:rPr lang="en-US" sz="1600" dirty="0" smtClean="0"/>
                        <a:t>,</a:t>
                      </a:r>
                      <a:r>
                        <a:rPr lang="en-US" sz="1600" baseline="0" dirty="0" smtClean="0"/>
                        <a:t> </a:t>
                      </a:r>
                    </a:p>
                    <a:p>
                      <a:r>
                        <a:rPr lang="en-US" sz="2000" baseline="0" dirty="0" err="1" smtClean="0">
                          <a:effectLst/>
                        </a:rPr>
                        <a:t>Pusat</a:t>
                      </a:r>
                      <a:r>
                        <a:rPr lang="en-US" sz="2000" baseline="0" dirty="0" smtClean="0">
                          <a:effectLst/>
                        </a:rPr>
                        <a:t> </a:t>
                      </a:r>
                      <a:r>
                        <a:rPr lang="en-US" sz="2000" baseline="0" dirty="0" err="1" smtClean="0">
                          <a:effectLst/>
                        </a:rPr>
                        <a:t>Jaminan</a:t>
                      </a:r>
                      <a:r>
                        <a:rPr lang="en-US" sz="2000" baseline="0" dirty="0" smtClean="0">
                          <a:effectLst/>
                        </a:rPr>
                        <a:t> </a:t>
                      </a:r>
                      <a:r>
                        <a:rPr lang="en-US" sz="2000" baseline="0" dirty="0" err="1" smtClean="0">
                          <a:effectLst/>
                        </a:rPr>
                        <a:t>Kualiti</a:t>
                      </a:r>
                      <a:r>
                        <a:rPr lang="en-US" sz="2000" baseline="0" dirty="0" smtClean="0">
                          <a:effectLst/>
                        </a:rPr>
                        <a:t> (CQA)</a:t>
                      </a:r>
                      <a:endParaRPr lang="en-MY" sz="2000" b="0" dirty="0">
                        <a:effectLst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Setiausaha</a:t>
                      </a:r>
                      <a:endParaRPr lang="en-US" sz="1600" dirty="0" smtClean="0"/>
                    </a:p>
                    <a:p>
                      <a:r>
                        <a:rPr lang="en-US" sz="1600" b="0" dirty="0" smtClean="0"/>
                        <a:t>Pen. </a:t>
                      </a:r>
                      <a:r>
                        <a:rPr lang="en-US" sz="1600" b="0" dirty="0" err="1" smtClean="0"/>
                        <a:t>Setiausaha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:</a:t>
                      </a:r>
                    </a:p>
                    <a:p>
                      <a:r>
                        <a:rPr lang="en-US" sz="1600" b="0" dirty="0" smtClean="0"/>
                        <a:t>: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Pn</a:t>
                      </a:r>
                      <a:r>
                        <a:rPr lang="en-US" sz="1600" dirty="0" smtClean="0"/>
                        <a:t>. </a:t>
                      </a:r>
                      <a:r>
                        <a:rPr lang="en-US" sz="1600" dirty="0" err="1" smtClean="0"/>
                        <a:t>Siti</a:t>
                      </a:r>
                      <a:r>
                        <a:rPr lang="en-US" sz="1600" dirty="0" smtClean="0"/>
                        <a:t> Fatimah </a:t>
                      </a:r>
                      <a:r>
                        <a:rPr lang="en-US" sz="1600" dirty="0" err="1" smtClean="0"/>
                        <a:t>Hashim</a:t>
                      </a:r>
                      <a:r>
                        <a:rPr lang="en-US" sz="1600" dirty="0" smtClean="0"/>
                        <a:t> –</a:t>
                      </a:r>
                      <a:r>
                        <a:rPr lang="en-US" sz="1600" baseline="0" dirty="0" smtClean="0"/>
                        <a:t>(</a:t>
                      </a:r>
                      <a:r>
                        <a:rPr lang="en-US" sz="1600" dirty="0" smtClean="0"/>
                        <a:t>CQA)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err="1" smtClean="0"/>
                        <a:t>Pn</a:t>
                      </a:r>
                      <a:r>
                        <a:rPr lang="en-US" sz="1600" b="0" dirty="0" smtClean="0"/>
                        <a:t>.</a:t>
                      </a:r>
                      <a:r>
                        <a:rPr lang="en-US" sz="1600" b="0" baseline="0" dirty="0" smtClean="0"/>
                        <a:t> </a:t>
                      </a:r>
                      <a:r>
                        <a:rPr lang="en-US" sz="1600" b="0" baseline="0" dirty="0" err="1" smtClean="0"/>
                        <a:t>Norhajijah</a:t>
                      </a:r>
                      <a:r>
                        <a:rPr lang="en-US" sz="1600" b="0" baseline="0" dirty="0" smtClean="0"/>
                        <a:t> </a:t>
                      </a:r>
                      <a:r>
                        <a:rPr lang="en-US" sz="1600" b="0" baseline="0" dirty="0" err="1" smtClean="0"/>
                        <a:t>Abd</a:t>
                      </a:r>
                      <a:r>
                        <a:rPr lang="en-US" sz="1600" b="0" baseline="0" dirty="0" smtClean="0"/>
                        <a:t>. </a:t>
                      </a:r>
                      <a:r>
                        <a:rPr lang="en-US" sz="1600" b="0" baseline="0" dirty="0" err="1" smtClean="0"/>
                        <a:t>Latif</a:t>
                      </a:r>
                      <a:r>
                        <a:rPr lang="en-MY" sz="1600" b="0" baseline="0" dirty="0" smtClean="0"/>
                        <a:t> (</a:t>
                      </a:r>
                      <a:r>
                        <a:rPr lang="en-MY" sz="1600" b="0" baseline="0" dirty="0" err="1" smtClean="0"/>
                        <a:t>Pejabat</a:t>
                      </a:r>
                      <a:r>
                        <a:rPr lang="en-MY" sz="1600" b="0" baseline="0" dirty="0" smtClean="0"/>
                        <a:t> TNCPI)</a:t>
                      </a:r>
                      <a:endParaRPr lang="en-MY" sz="1600" b="0" dirty="0" smtClean="0"/>
                    </a:p>
                  </a:txBody>
                  <a:tcPr/>
                </a:tc>
              </a:tr>
              <a:tr h="370840">
                <a:tc rowSpan="7">
                  <a:txBody>
                    <a:bodyPr/>
                    <a:lstStyle/>
                    <a:p>
                      <a:r>
                        <a:rPr lang="en-US" sz="1600" dirty="0" err="1" smtClean="0"/>
                        <a:t>Ahli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: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En.</a:t>
                      </a:r>
                      <a:r>
                        <a:rPr lang="en-US" sz="1600" b="0" baseline="0" dirty="0" smtClean="0"/>
                        <a:t> </a:t>
                      </a:r>
                      <a:r>
                        <a:rPr lang="en-US" sz="1600" b="0" baseline="0" dirty="0" err="1" smtClean="0"/>
                        <a:t>Shahriman</a:t>
                      </a:r>
                      <a:r>
                        <a:rPr lang="en-US" sz="1600" b="0" baseline="0" dirty="0" smtClean="0"/>
                        <a:t> </a:t>
                      </a:r>
                      <a:r>
                        <a:rPr lang="en-US" sz="1600" b="0" baseline="0" dirty="0" err="1" smtClean="0"/>
                        <a:t>Hashim</a:t>
                      </a:r>
                      <a:r>
                        <a:rPr lang="en-US" sz="1600" b="0" baseline="0" dirty="0" smtClean="0"/>
                        <a:t> (</a:t>
                      </a:r>
                      <a:r>
                        <a:rPr lang="en-US" sz="1600" b="0" baseline="0" dirty="0" err="1" smtClean="0"/>
                        <a:t>Pej</a:t>
                      </a:r>
                      <a:r>
                        <a:rPr lang="en-US" sz="1600" b="0" baseline="0" dirty="0" smtClean="0"/>
                        <a:t>. TNCPI)</a:t>
                      </a:r>
                      <a:endParaRPr lang="en-MY" sz="1600" b="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: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err="1" smtClean="0"/>
                        <a:t>Pn</a:t>
                      </a:r>
                      <a:r>
                        <a:rPr lang="en-US" sz="1600" b="0" dirty="0" smtClean="0"/>
                        <a:t>.</a:t>
                      </a:r>
                      <a:r>
                        <a:rPr lang="en-US" sz="1600" b="0" baseline="0" dirty="0" smtClean="0"/>
                        <a:t> </a:t>
                      </a:r>
                      <a:r>
                        <a:rPr lang="en-US" sz="1600" b="0" baseline="0" dirty="0" err="1" smtClean="0"/>
                        <a:t>Zaimawati</a:t>
                      </a:r>
                      <a:r>
                        <a:rPr lang="en-US" sz="1600" b="0" baseline="0" dirty="0" smtClean="0"/>
                        <a:t> Mustafa (</a:t>
                      </a:r>
                      <a:r>
                        <a:rPr lang="en-US" sz="1600" b="0" baseline="0" dirty="0" err="1" smtClean="0"/>
                        <a:t>Pej</a:t>
                      </a:r>
                      <a:r>
                        <a:rPr lang="en-US" sz="1600" b="0" baseline="0" dirty="0" smtClean="0"/>
                        <a:t>. TNCPI)</a:t>
                      </a:r>
                      <a:endParaRPr lang="en-MY" sz="1600" b="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: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err="1" smtClean="0"/>
                        <a:t>Pn</a:t>
                      </a:r>
                      <a:r>
                        <a:rPr lang="en-US" sz="1600" b="0" dirty="0" smtClean="0"/>
                        <a:t>. </a:t>
                      </a:r>
                      <a:r>
                        <a:rPr lang="en-US" sz="1600" b="0" dirty="0" err="1" smtClean="0"/>
                        <a:t>Rozi</a:t>
                      </a:r>
                      <a:r>
                        <a:rPr lang="en-US" sz="1600" b="0" dirty="0" smtClean="0"/>
                        <a:t> </a:t>
                      </a:r>
                      <a:r>
                        <a:rPr lang="en-US" sz="1600" b="0" dirty="0" err="1" smtClean="0"/>
                        <a:t>Tamin</a:t>
                      </a:r>
                      <a:r>
                        <a:rPr lang="en-US" sz="1600" b="0" dirty="0" smtClean="0"/>
                        <a:t> (CQA)</a:t>
                      </a:r>
                      <a:endParaRPr lang="en-MY" sz="1600" b="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: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baseline="0" dirty="0" err="1" smtClean="0"/>
                        <a:t>Pn</a:t>
                      </a:r>
                      <a:r>
                        <a:rPr lang="en-US" sz="1600" b="0" baseline="0" dirty="0" smtClean="0"/>
                        <a:t>. </a:t>
                      </a:r>
                      <a:r>
                        <a:rPr lang="en-US" sz="1600" b="0" baseline="0" dirty="0" err="1" smtClean="0"/>
                        <a:t>Normuliana</a:t>
                      </a:r>
                      <a:r>
                        <a:rPr lang="en-US" sz="1600" b="0" baseline="0" dirty="0" smtClean="0"/>
                        <a:t> Abdul </a:t>
                      </a:r>
                      <a:r>
                        <a:rPr lang="en-US" sz="1600" b="0" baseline="0" dirty="0" err="1" smtClean="0"/>
                        <a:t>Samad</a:t>
                      </a:r>
                      <a:r>
                        <a:rPr lang="en-US" sz="1600" b="0" baseline="0" dirty="0" smtClean="0"/>
                        <a:t> (CQA)</a:t>
                      </a:r>
                      <a:endParaRPr lang="en-MY" sz="1600" b="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: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err="1" smtClean="0"/>
                        <a:t>Cik</a:t>
                      </a:r>
                      <a:r>
                        <a:rPr lang="en-US" sz="1600" b="0" baseline="0" dirty="0" smtClean="0"/>
                        <a:t> </a:t>
                      </a:r>
                      <a:r>
                        <a:rPr lang="en-US" sz="1600" b="0" baseline="0" dirty="0" err="1" smtClean="0"/>
                        <a:t>Noremy</a:t>
                      </a:r>
                      <a:r>
                        <a:rPr lang="en-US" sz="1600" b="0" baseline="0" dirty="0" smtClean="0"/>
                        <a:t> </a:t>
                      </a:r>
                      <a:r>
                        <a:rPr lang="en-US" sz="1600" b="0" baseline="0" dirty="0" err="1" smtClean="0"/>
                        <a:t>Busu</a:t>
                      </a:r>
                      <a:r>
                        <a:rPr lang="en-US" sz="1600" b="0" baseline="0" dirty="0" smtClean="0"/>
                        <a:t> (</a:t>
                      </a:r>
                      <a:r>
                        <a:rPr lang="en-US" sz="1600" b="0" baseline="0" dirty="0" err="1" smtClean="0"/>
                        <a:t>Pej</a:t>
                      </a:r>
                      <a:r>
                        <a:rPr lang="en-US" sz="1600" b="0" baseline="0" dirty="0" smtClean="0"/>
                        <a:t> </a:t>
                      </a:r>
                      <a:r>
                        <a:rPr lang="en-US" sz="1600" b="0" baseline="0" dirty="0" err="1" smtClean="0"/>
                        <a:t>Pendaftar</a:t>
                      </a:r>
                      <a:r>
                        <a:rPr lang="en-US" sz="1600" b="0" baseline="0" dirty="0" smtClean="0"/>
                        <a:t>)</a:t>
                      </a:r>
                      <a:endParaRPr lang="en-MY" sz="1600" b="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: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Pn</a:t>
                      </a:r>
                      <a:r>
                        <a:rPr lang="en-US" sz="1600" dirty="0" smtClean="0"/>
                        <a:t>. </a:t>
                      </a:r>
                      <a:r>
                        <a:rPr lang="en-US" sz="1600" dirty="0" err="1" smtClean="0"/>
                        <a:t>Roshaslina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Mohd</a:t>
                      </a:r>
                      <a:r>
                        <a:rPr lang="en-US" sz="1600" dirty="0" smtClean="0"/>
                        <a:t>. </a:t>
                      </a:r>
                      <a:r>
                        <a:rPr lang="en-US" sz="1600" dirty="0" err="1" smtClean="0"/>
                        <a:t>Basir</a:t>
                      </a:r>
                      <a:r>
                        <a:rPr lang="en-US" sz="1600" dirty="0" smtClean="0"/>
                        <a:t> (</a:t>
                      </a:r>
                      <a:r>
                        <a:rPr lang="en-US" sz="1600" dirty="0" err="1" smtClean="0"/>
                        <a:t>Akademi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Sukan</a:t>
                      </a:r>
                      <a:r>
                        <a:rPr lang="en-US" sz="1600" dirty="0" smtClean="0"/>
                        <a:t>)</a:t>
                      </a:r>
                      <a:endParaRPr lang="en-MY" sz="1600" b="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: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Pn</a:t>
                      </a:r>
                      <a:r>
                        <a:rPr lang="en-US" sz="1600" dirty="0" smtClean="0"/>
                        <a:t>. </a:t>
                      </a:r>
                      <a:r>
                        <a:rPr lang="en-US" sz="1600" dirty="0" err="1" smtClean="0"/>
                        <a:t>Latifah</a:t>
                      </a:r>
                      <a:r>
                        <a:rPr lang="en-US" sz="1600" baseline="0" dirty="0" smtClean="0"/>
                        <a:t> Amir (TPU)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077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1242"/>
            <a:ext cx="1767993" cy="120101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482" b="30068"/>
          <a:stretch/>
        </p:blipFill>
        <p:spPr>
          <a:xfrm>
            <a:off x="1767993" y="1655379"/>
            <a:ext cx="5142258" cy="118097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</p:pic>
      <p:sp>
        <p:nvSpPr>
          <p:cNvPr id="3" name="6-Point Star 2"/>
          <p:cNvSpPr/>
          <p:nvPr/>
        </p:nvSpPr>
        <p:spPr>
          <a:xfrm>
            <a:off x="8939049" y="751750"/>
            <a:ext cx="2620811" cy="2589310"/>
          </a:xfrm>
          <a:prstGeom prst="star6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2 </a:t>
            </a:r>
          </a:p>
          <a:p>
            <a:pPr algn="ctr"/>
            <a:r>
              <a:rPr lang="en-US" sz="3600" b="1" dirty="0" err="1" smtClean="0">
                <a:solidFill>
                  <a:schemeClr val="tx1"/>
                </a:solidFill>
              </a:rPr>
              <a:t>Kriteria</a:t>
            </a:r>
            <a:endParaRPr lang="ms-MY" sz="3600" b="1" dirty="0">
              <a:solidFill>
                <a:schemeClr val="tx1"/>
              </a:solidFill>
            </a:endParaRPr>
          </a:p>
        </p:txBody>
      </p:sp>
      <p:sp>
        <p:nvSpPr>
          <p:cNvPr id="9" name="Rektangel 19"/>
          <p:cNvSpPr>
            <a:spLocks noChangeArrowheads="1"/>
          </p:cNvSpPr>
          <p:nvPr/>
        </p:nvSpPr>
        <p:spPr bwMode="auto">
          <a:xfrm rot="500020">
            <a:off x="3339281" y="3088478"/>
            <a:ext cx="6331078" cy="2554148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ms-MY" sz="2200" dirty="0">
              <a:solidFill>
                <a:srgbClr val="FFFF00"/>
              </a:solidFill>
              <a:cs typeface="Arial" pitchFamily="34" charset="0"/>
            </a:endParaRPr>
          </a:p>
        </p:txBody>
      </p:sp>
      <p:sp>
        <p:nvSpPr>
          <p:cNvPr id="11" name="TextBox 3"/>
          <p:cNvSpPr txBox="1"/>
          <p:nvPr/>
        </p:nvSpPr>
        <p:spPr>
          <a:xfrm>
            <a:off x="3672496" y="3382272"/>
            <a:ext cx="542420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s-E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Kriteria</a:t>
            </a:r>
            <a:r>
              <a:rPr lang="es-E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dan </a:t>
            </a:r>
            <a:r>
              <a:rPr lang="es-E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rubrik</a:t>
            </a:r>
            <a:r>
              <a:rPr lang="es-E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 </a:t>
            </a:r>
            <a:r>
              <a:rPr lang="es-E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penilaian</a:t>
            </a:r>
            <a:r>
              <a:rPr lang="es-E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</a:t>
            </a:r>
            <a:r>
              <a:rPr lang="es-E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2016</a:t>
            </a:r>
            <a:r>
              <a:rPr lang="es-E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</a:t>
            </a:r>
            <a:endParaRPr lang="es-E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6950" y="4876800"/>
            <a:ext cx="23050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2499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184880"/>
              </p:ext>
            </p:extLst>
          </p:nvPr>
        </p:nvGraphicFramePr>
        <p:xfrm>
          <a:off x="551794" y="1588690"/>
          <a:ext cx="11102952" cy="5053635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559881"/>
                <a:gridCol w="1160341"/>
                <a:gridCol w="337968"/>
                <a:gridCol w="1096958"/>
                <a:gridCol w="354302"/>
                <a:gridCol w="828196"/>
                <a:gridCol w="1546773"/>
                <a:gridCol w="976909"/>
                <a:gridCol w="1060406"/>
                <a:gridCol w="1060406"/>
                <a:gridCol w="1060406"/>
                <a:gridCol w="1060406"/>
              </a:tblGrid>
              <a:tr h="280086">
                <a:tc gridSpan="12">
                  <a:txBody>
                    <a:bodyPr/>
                    <a:lstStyle/>
                    <a:p>
                      <a:pPr algn="l" fontAlgn="b"/>
                      <a:r>
                        <a:rPr lang="fi-FI" sz="1800" u="none" strike="noStrike" dirty="0">
                          <a:effectLst/>
                        </a:rPr>
                        <a:t>KOMPONEN PERKHIDMATAN TERAS (Pelaksanaan Inovasi Perkhidmatan</a:t>
                      </a:r>
                      <a:r>
                        <a:rPr lang="fi-FI" sz="1800" u="none" strike="noStrike" dirty="0" smtClean="0">
                          <a:effectLst/>
                        </a:rPr>
                        <a:t>)</a:t>
                      </a:r>
                      <a:endParaRPr lang="en-MY" sz="1800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en-MY" sz="1800" u="none" strike="noStrike" dirty="0">
                          <a:effectLst/>
                        </a:rPr>
                        <a:t>   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b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MY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MY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MY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MY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MY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MY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MY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MY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400" u="none" strike="noStrike">
                          <a:effectLst/>
                        </a:rPr>
                        <a:t> </a:t>
                      </a:r>
                      <a:endParaRPr lang="en-MY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MY" sz="1400" u="none" strike="noStrike" dirty="0">
                          <a:effectLst/>
                        </a:rPr>
                        <a:t> 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MY" sz="1400" u="none" strike="noStrike">
                          <a:effectLst/>
                        </a:rPr>
                        <a:t> </a:t>
                      </a:r>
                      <a:endParaRPr lang="en-M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MY" sz="1400" u="none" strike="noStrike">
                          <a:effectLst/>
                        </a:rPr>
                        <a:t> </a:t>
                      </a:r>
                      <a:endParaRPr lang="en-M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MY" sz="1400" u="none" strike="noStrike" dirty="0">
                          <a:effectLst/>
                        </a:rPr>
                        <a:t> 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400" b="1" u="none" strike="noStrike" dirty="0" smtClean="0">
                          <a:solidFill>
                            <a:srgbClr val="C00000"/>
                          </a:solidFill>
                          <a:effectLst/>
                        </a:rPr>
                        <a:t>KRITERIA</a:t>
                      </a:r>
                      <a:r>
                        <a:rPr lang="en-MY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en-MY" sz="14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MY" sz="1400" b="1" u="none" strike="noStrike" dirty="0" smtClean="0">
                          <a:solidFill>
                            <a:srgbClr val="C00000"/>
                          </a:solidFill>
                          <a:effectLst/>
                        </a:rPr>
                        <a:t>RUBRIK PENILAIAN</a:t>
                      </a:r>
                      <a:endParaRPr lang="en-MY" sz="14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n-MY" sz="1400" u="none" strike="noStrike" dirty="0">
                          <a:effectLst/>
                        </a:rPr>
                        <a:t>   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</a:tr>
              <a:tr h="134952"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400" u="none" strike="noStrike">
                          <a:effectLst/>
                        </a:rPr>
                        <a:t>i.</a:t>
                      </a:r>
                      <a:endParaRPr lang="en-MY" sz="1400" b="1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MY" sz="1800" b="1" i="0" u="none" strike="noStrike" dirty="0" err="1">
                          <a:effectLst/>
                        </a:rPr>
                        <a:t>Pelaksanaan</a:t>
                      </a:r>
                      <a:r>
                        <a:rPr lang="en-MY" sz="1800" b="1" i="0" u="none" strike="noStrike" dirty="0">
                          <a:effectLst/>
                        </a:rPr>
                        <a:t> </a:t>
                      </a:r>
                      <a:r>
                        <a:rPr lang="en-MY" sz="1800" b="1" i="0" u="none" strike="noStrike" dirty="0" err="1">
                          <a:effectLst/>
                        </a:rPr>
                        <a:t>Inovasi</a:t>
                      </a:r>
                      <a:r>
                        <a:rPr lang="en-MY" sz="1800" b="1" i="0" u="none" strike="noStrike" dirty="0">
                          <a:effectLst/>
                        </a:rPr>
                        <a:t> </a:t>
                      </a:r>
                      <a:r>
                        <a:rPr lang="en-MY" sz="1800" b="1" i="0" u="none" strike="noStrike" dirty="0" err="1">
                          <a:effectLst/>
                        </a:rPr>
                        <a:t>Perkhidmatan</a:t>
                      </a:r>
                      <a:r>
                        <a:rPr lang="en-MY" sz="1800" b="1" i="0" u="none" strike="noStrike" dirty="0">
                          <a:effectLst/>
                        </a:rPr>
                        <a:t> (10%)</a:t>
                      </a:r>
                      <a:endParaRPr lang="en-MY" sz="18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600" b="1" u="none" strike="noStrike" dirty="0">
                          <a:effectLst/>
                        </a:rPr>
                        <a:t>1</a:t>
                      </a:r>
                      <a:endParaRPr lang="en-MY" sz="16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600" b="1" u="none" strike="noStrike" dirty="0">
                          <a:effectLst/>
                        </a:rPr>
                        <a:t>2</a:t>
                      </a:r>
                      <a:endParaRPr lang="en-MY" sz="16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600" b="1" u="none" strike="noStrike" dirty="0">
                          <a:effectLst/>
                        </a:rPr>
                        <a:t>3</a:t>
                      </a:r>
                      <a:endParaRPr lang="en-MY" sz="16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600" b="1" u="none" strike="noStrike" dirty="0">
                          <a:effectLst/>
                        </a:rPr>
                        <a:t>4</a:t>
                      </a:r>
                      <a:endParaRPr lang="en-MY" sz="16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600" b="1" u="none" strike="noStrike" dirty="0">
                          <a:effectLst/>
                        </a:rPr>
                        <a:t>5</a:t>
                      </a:r>
                      <a:endParaRPr lang="en-MY" sz="16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</a:tr>
              <a:tr h="420817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MY" sz="1400" u="none" strike="noStrike">
                          <a:effectLst/>
                        </a:rPr>
                        <a:t>1</a:t>
                      </a:r>
                      <a:endParaRPr lang="en-MY" sz="14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MY" sz="1600" b="1" u="none" strike="noStrike" dirty="0" err="1">
                          <a:effectLst/>
                        </a:rPr>
                        <a:t>Pelaksanaan</a:t>
                      </a:r>
                      <a:r>
                        <a:rPr lang="en-MY" sz="1600" b="1" u="none" strike="noStrike" dirty="0">
                          <a:effectLst/>
                        </a:rPr>
                        <a:t> </a:t>
                      </a:r>
                      <a:r>
                        <a:rPr lang="en-MY" sz="1600" b="1" u="none" strike="noStrike" dirty="0" err="1">
                          <a:effectLst/>
                        </a:rPr>
                        <a:t>Inovasi</a:t>
                      </a:r>
                      <a:r>
                        <a:rPr lang="en-MY" sz="1600" b="1" u="none" strike="noStrike" dirty="0">
                          <a:effectLst/>
                        </a:rPr>
                        <a:t> </a:t>
                      </a:r>
                      <a:r>
                        <a:rPr lang="en-MY" sz="1600" b="1" u="none" strike="noStrike" dirty="0" err="1">
                          <a:effectLst/>
                        </a:rPr>
                        <a:t>Perkhidmatan</a:t>
                      </a:r>
                      <a:endParaRPr lang="en-MY" sz="1600" b="1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5" marR="7255" marT="7255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MY" sz="1400" u="none" strike="noStrike">
                          <a:effectLst/>
                        </a:rPr>
                        <a:t>1</a:t>
                      </a:r>
                      <a:endParaRPr lang="en-MY" sz="1400" b="0" i="0" u="none" strike="noStrike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5" marR="7255" marT="7255" marB="0" anchor="ctr"/>
                </a:tc>
                <a:tc rowSpan="4" gridSpan="2">
                  <a:txBody>
                    <a:bodyPr/>
                    <a:lstStyle/>
                    <a:p>
                      <a:pPr algn="ctr" fontAlgn="ctr"/>
                      <a:r>
                        <a:rPr lang="en-MY" sz="1600" b="1" u="none" strike="noStrike" dirty="0" err="1">
                          <a:effectLst/>
                        </a:rPr>
                        <a:t>Pelaksanaan</a:t>
                      </a:r>
                      <a:r>
                        <a:rPr lang="en-MY" sz="1600" b="1" u="none" strike="noStrike" dirty="0">
                          <a:effectLst/>
                        </a:rPr>
                        <a:t> </a:t>
                      </a:r>
                      <a:r>
                        <a:rPr lang="en-MY" sz="1600" b="1" u="none" strike="noStrike" dirty="0" err="1">
                          <a:effectLst/>
                        </a:rPr>
                        <a:t>inovasi</a:t>
                      </a:r>
                      <a:r>
                        <a:rPr lang="en-MY" sz="1600" b="1" u="none" strike="noStrike" dirty="0">
                          <a:effectLst/>
                        </a:rPr>
                        <a:t> </a:t>
                      </a:r>
                      <a:r>
                        <a:rPr lang="en-MY" sz="1600" b="1" u="none" strike="noStrike" dirty="0" err="1">
                          <a:effectLst/>
                        </a:rPr>
                        <a:t>termasuk</a:t>
                      </a:r>
                      <a:r>
                        <a:rPr lang="en-MY" sz="1600" b="1" u="none" strike="noStrike" dirty="0">
                          <a:effectLst/>
                        </a:rPr>
                        <a:t> KIK, </a:t>
                      </a:r>
                      <a:r>
                        <a:rPr lang="en-MY" sz="1600" b="1" u="none" strike="noStrike" dirty="0" err="1">
                          <a:effectLst/>
                        </a:rPr>
                        <a:t>Inovasi</a:t>
                      </a:r>
                      <a:r>
                        <a:rPr lang="en-MY" sz="1600" b="1" u="none" strike="noStrike" dirty="0">
                          <a:effectLst/>
                        </a:rPr>
                        <a:t> </a:t>
                      </a:r>
                      <a:r>
                        <a:rPr lang="en-MY" sz="1600" b="1" u="none" strike="noStrike" dirty="0" err="1">
                          <a:effectLst/>
                        </a:rPr>
                        <a:t>Perkhidmatan</a:t>
                      </a:r>
                      <a:r>
                        <a:rPr lang="en-MY" sz="1600" b="1" u="none" strike="noStrike" dirty="0">
                          <a:effectLst/>
                        </a:rPr>
                        <a:t> </a:t>
                      </a:r>
                      <a:r>
                        <a:rPr lang="en-MY" sz="1600" b="1" u="none" strike="noStrike" dirty="0" err="1">
                          <a:effectLst/>
                        </a:rPr>
                        <a:t>dan</a:t>
                      </a:r>
                      <a:r>
                        <a:rPr lang="en-MY" sz="1600" b="1" u="none" strike="noStrike" dirty="0">
                          <a:effectLst/>
                        </a:rPr>
                        <a:t> </a:t>
                      </a:r>
                      <a:r>
                        <a:rPr lang="en-MY" sz="1600" b="1" u="none" strike="noStrike" dirty="0" err="1">
                          <a:effectLst/>
                        </a:rPr>
                        <a:t>Projek</a:t>
                      </a:r>
                      <a:r>
                        <a:rPr lang="en-MY" sz="1600" b="1" u="none" strike="noStrike" dirty="0">
                          <a:effectLst/>
                        </a:rPr>
                        <a:t> Lean</a:t>
                      </a:r>
                      <a:r>
                        <a:rPr lang="en-MY" sz="1400" b="1" u="none" strike="noStrike" dirty="0">
                          <a:effectLst/>
                        </a:rPr>
                        <a:t/>
                      </a:r>
                      <a:br>
                        <a:rPr lang="en-MY" sz="1400" b="1" u="none" strike="noStrike" dirty="0">
                          <a:effectLst/>
                        </a:rPr>
                      </a:br>
                      <a:endParaRPr lang="en-MY" sz="14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 rowSpan="4" hMerge="1">
                  <a:txBody>
                    <a:bodyPr/>
                    <a:lstStyle/>
                    <a:p>
                      <a:pPr algn="ctr" fontAlgn="ctr"/>
                      <a:endParaRPr lang="en-MY" sz="12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MY" sz="1400" u="none" strike="noStrike">
                          <a:effectLst/>
                        </a:rPr>
                        <a:t>1</a:t>
                      </a:r>
                      <a:endParaRPr lang="en-MY" sz="14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v-SE" sz="1600" b="1" u="none" strike="noStrike" dirty="0">
                          <a:effectLst/>
                        </a:rPr>
                        <a:t>Bilangan projek yang dilaksana (5%)</a:t>
                      </a:r>
                      <a:r>
                        <a:rPr lang="sv-SE" sz="1400" b="1" u="none" strike="noStrike" dirty="0">
                          <a:effectLst/>
                        </a:rPr>
                        <a:t/>
                      </a:r>
                      <a:br>
                        <a:rPr lang="sv-SE" sz="1400" b="1" u="none" strike="noStrike" dirty="0">
                          <a:effectLst/>
                        </a:rPr>
                      </a:br>
                      <a:endParaRPr lang="sv-SE" sz="14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400" b="1" u="none" strike="noStrike" dirty="0">
                          <a:effectLst/>
                        </a:rPr>
                        <a:t>1 </a:t>
                      </a:r>
                      <a:r>
                        <a:rPr lang="en-MY" sz="1400" b="1" u="none" strike="noStrike" dirty="0" err="1">
                          <a:effectLst/>
                        </a:rPr>
                        <a:t>projek</a:t>
                      </a:r>
                      <a:endParaRPr lang="en-MY" sz="14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400" b="1" u="none" strike="noStrike" dirty="0">
                          <a:effectLst/>
                        </a:rPr>
                        <a:t>2 </a:t>
                      </a:r>
                      <a:r>
                        <a:rPr lang="en-MY" sz="1400" b="1" u="none" strike="noStrike" dirty="0" err="1">
                          <a:effectLst/>
                        </a:rPr>
                        <a:t>projek</a:t>
                      </a:r>
                      <a:endParaRPr lang="en-MY" sz="14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400" b="1" u="none" strike="noStrike" dirty="0">
                          <a:effectLst/>
                        </a:rPr>
                        <a:t>3 </a:t>
                      </a:r>
                      <a:r>
                        <a:rPr lang="en-MY" sz="1400" b="1" u="none" strike="noStrike" dirty="0" err="1">
                          <a:effectLst/>
                        </a:rPr>
                        <a:t>projek</a:t>
                      </a:r>
                      <a:endParaRPr lang="en-MY" sz="14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400" b="1" u="none" strike="noStrike" dirty="0">
                          <a:effectLst/>
                        </a:rPr>
                        <a:t>4 </a:t>
                      </a:r>
                      <a:r>
                        <a:rPr lang="en-MY" sz="1400" b="1" u="none" strike="noStrike" dirty="0" err="1">
                          <a:effectLst/>
                        </a:rPr>
                        <a:t>projek</a:t>
                      </a:r>
                      <a:endParaRPr lang="en-MY" sz="14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u="none" strike="noStrike" dirty="0">
                          <a:effectLst/>
                        </a:rPr>
                        <a:t>5 projek dan lebih daripada 5 projek</a:t>
                      </a:r>
                      <a:endParaRPr lang="pl-PL" sz="14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</a:tr>
              <a:tr h="500628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400" u="none" strike="noStrike" dirty="0">
                          <a:effectLst/>
                        </a:rPr>
                        <a:t> </a:t>
                      </a:r>
                      <a:endParaRPr lang="en-MY" sz="14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400" u="none" strike="noStrike">
                          <a:effectLst/>
                        </a:rPr>
                        <a:t> </a:t>
                      </a:r>
                      <a:endParaRPr lang="en-MY" sz="1400" b="1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400" u="none" strike="noStrike">
                          <a:effectLst/>
                        </a:rPr>
                        <a:t> </a:t>
                      </a:r>
                      <a:endParaRPr lang="en-MY" sz="1400" b="1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400" u="none" strike="noStrike">
                          <a:effectLst/>
                        </a:rPr>
                        <a:t> </a:t>
                      </a:r>
                      <a:endParaRPr lang="en-MY" sz="1400" b="1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400" u="none" strike="noStrike">
                          <a:effectLst/>
                        </a:rPr>
                        <a:t> </a:t>
                      </a:r>
                      <a:endParaRPr lang="en-MY" sz="1400" b="1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</a:tr>
              <a:tr h="689270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en-MY" sz="1200" b="0" i="0" u="none" strike="noStrike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5" marR="7255" marT="725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MY" sz="1400" u="none" strike="noStrike">
                          <a:effectLst/>
                        </a:rPr>
                        <a:t>2</a:t>
                      </a:r>
                      <a:endParaRPr lang="en-MY" sz="1400" b="0" i="0" u="none" strike="noStrike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5" marR="7255" marT="725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MY" sz="1600" b="1" u="none" strike="noStrike" dirty="0" err="1" smtClean="0">
                          <a:effectLst/>
                        </a:rPr>
                        <a:t>Pencapaian</a:t>
                      </a:r>
                      <a:r>
                        <a:rPr lang="en-MY" sz="1600" b="1" u="none" strike="noStrike" dirty="0" smtClean="0">
                          <a:effectLst/>
                        </a:rPr>
                        <a:t>/ </a:t>
                      </a:r>
                      <a:r>
                        <a:rPr lang="en-MY" sz="1600" b="1" u="none" strike="noStrike" dirty="0" err="1" smtClean="0">
                          <a:effectLst/>
                        </a:rPr>
                        <a:t>Impak</a:t>
                      </a:r>
                      <a:r>
                        <a:rPr lang="en-MY" sz="1600" b="1" u="none" strike="noStrike" dirty="0" smtClean="0">
                          <a:effectLst/>
                        </a:rPr>
                        <a:t> </a:t>
                      </a:r>
                      <a:r>
                        <a:rPr lang="en-MY" sz="1600" b="1" u="none" strike="noStrike" dirty="0" err="1">
                          <a:effectLst/>
                        </a:rPr>
                        <a:t>Projek</a:t>
                      </a:r>
                      <a:r>
                        <a:rPr lang="en-MY" sz="1600" b="1" u="none" strike="noStrike" dirty="0">
                          <a:effectLst/>
                        </a:rPr>
                        <a:t> </a:t>
                      </a:r>
                      <a:br>
                        <a:rPr lang="en-MY" sz="1600" b="1" u="none" strike="noStrike" dirty="0">
                          <a:effectLst/>
                        </a:rPr>
                      </a:br>
                      <a:r>
                        <a:rPr lang="en-MY" sz="1600" b="1" u="none" strike="noStrike" dirty="0">
                          <a:effectLst/>
                        </a:rPr>
                        <a:t>(5%)</a:t>
                      </a:r>
                      <a:br>
                        <a:rPr lang="en-MY" sz="1600" b="1" u="none" strike="noStrike" dirty="0">
                          <a:effectLst/>
                        </a:rPr>
                      </a:br>
                      <a:endParaRPr lang="en-MY" sz="16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400" b="1" u="none" strike="noStrike" dirty="0" err="1">
                          <a:effectLst/>
                        </a:rPr>
                        <a:t>Projek</a:t>
                      </a:r>
                      <a:r>
                        <a:rPr lang="en-MY" sz="1400" b="1" u="none" strike="noStrike" dirty="0">
                          <a:effectLst/>
                        </a:rPr>
                        <a:t> </a:t>
                      </a:r>
                      <a:r>
                        <a:rPr lang="en-MY" sz="1400" b="1" u="none" strike="noStrike" dirty="0" err="1">
                          <a:effectLst/>
                        </a:rPr>
                        <a:t>diguna</a:t>
                      </a:r>
                      <a:r>
                        <a:rPr lang="en-MY" sz="1400" b="1" u="none" strike="noStrike" dirty="0">
                          <a:effectLst/>
                        </a:rPr>
                        <a:t> </a:t>
                      </a:r>
                      <a:r>
                        <a:rPr lang="en-MY" sz="1400" b="1" u="none" strike="noStrike" dirty="0" err="1">
                          <a:effectLst/>
                        </a:rPr>
                        <a:t>oleh</a:t>
                      </a:r>
                      <a:r>
                        <a:rPr lang="en-MY" sz="1400" b="1" u="none" strike="noStrike" dirty="0">
                          <a:effectLst/>
                        </a:rPr>
                        <a:t> </a:t>
                      </a:r>
                      <a:r>
                        <a:rPr lang="en-MY" sz="1400" b="1" u="none" strike="noStrike" dirty="0" err="1">
                          <a:effectLst/>
                        </a:rPr>
                        <a:t>pemilik</a:t>
                      </a:r>
                      <a:r>
                        <a:rPr lang="en-MY" sz="1400" b="1" u="none" strike="noStrike" dirty="0">
                          <a:effectLst/>
                        </a:rPr>
                        <a:t> </a:t>
                      </a:r>
                      <a:r>
                        <a:rPr lang="en-MY" sz="1400" b="1" u="none" strike="noStrike" dirty="0" err="1">
                          <a:effectLst/>
                        </a:rPr>
                        <a:t>projek</a:t>
                      </a:r>
                      <a:r>
                        <a:rPr lang="en-MY" sz="1400" b="1" u="none" strike="noStrike" dirty="0">
                          <a:effectLst/>
                        </a:rPr>
                        <a:t> </a:t>
                      </a:r>
                      <a:r>
                        <a:rPr lang="en-MY" sz="1400" b="1" u="none" strike="noStrike" dirty="0" err="1">
                          <a:effectLst/>
                        </a:rPr>
                        <a:t>sahaja</a:t>
                      </a:r>
                      <a:r>
                        <a:rPr lang="en-MY" sz="1400" b="1" u="none" strike="noStrike" dirty="0">
                          <a:effectLst/>
                        </a:rPr>
                        <a:t> (</a:t>
                      </a:r>
                      <a:r>
                        <a:rPr lang="en-MY" sz="1400" b="1" u="none" strike="noStrike" dirty="0" err="1">
                          <a:effectLst/>
                        </a:rPr>
                        <a:t>kumpulan</a:t>
                      </a:r>
                      <a:r>
                        <a:rPr lang="en-MY" sz="1400" b="1" u="none" strike="noStrike" dirty="0">
                          <a:effectLst/>
                        </a:rPr>
                        <a:t> </a:t>
                      </a:r>
                      <a:r>
                        <a:rPr lang="en-MY" sz="1400" b="1" u="none" strike="noStrike" dirty="0" err="1">
                          <a:effectLst/>
                        </a:rPr>
                        <a:t>atau</a:t>
                      </a:r>
                      <a:r>
                        <a:rPr lang="en-MY" sz="1400" b="1" u="none" strike="noStrike" dirty="0">
                          <a:effectLst/>
                        </a:rPr>
                        <a:t> </a:t>
                      </a:r>
                      <a:r>
                        <a:rPr lang="en-MY" sz="1400" b="1" u="none" strike="noStrike" dirty="0" err="1">
                          <a:effectLst/>
                        </a:rPr>
                        <a:t>individu</a:t>
                      </a:r>
                      <a:r>
                        <a:rPr lang="en-MY" sz="1400" b="1" u="none" strike="noStrike" dirty="0">
                          <a:effectLst/>
                        </a:rPr>
                        <a:t>) </a:t>
                      </a:r>
                      <a:br>
                        <a:rPr lang="en-MY" sz="1400" b="1" u="none" strike="noStrike" dirty="0">
                          <a:effectLst/>
                        </a:rPr>
                      </a:br>
                      <a:endParaRPr lang="en-MY" sz="14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400" b="1" u="none" strike="noStrike" dirty="0" err="1">
                          <a:effectLst/>
                        </a:rPr>
                        <a:t>Projek</a:t>
                      </a:r>
                      <a:r>
                        <a:rPr lang="en-MY" sz="1400" b="1" u="none" strike="noStrike" dirty="0">
                          <a:effectLst/>
                        </a:rPr>
                        <a:t> </a:t>
                      </a:r>
                      <a:r>
                        <a:rPr lang="en-MY" sz="1400" b="1" u="none" strike="noStrike" dirty="0" err="1">
                          <a:effectLst/>
                        </a:rPr>
                        <a:t>diguna</a:t>
                      </a:r>
                      <a:r>
                        <a:rPr lang="en-MY" sz="1400" b="1" u="none" strike="noStrike" dirty="0">
                          <a:effectLst/>
                        </a:rPr>
                        <a:t> </a:t>
                      </a:r>
                      <a:r>
                        <a:rPr lang="en-MY" sz="1400" b="1" u="none" strike="noStrike" dirty="0" err="1">
                          <a:effectLst/>
                        </a:rPr>
                        <a:t>pada</a:t>
                      </a:r>
                      <a:r>
                        <a:rPr lang="en-MY" sz="1400" b="1" u="none" strike="noStrike" dirty="0">
                          <a:effectLst/>
                        </a:rPr>
                        <a:t> </a:t>
                      </a:r>
                      <a:r>
                        <a:rPr lang="en-MY" sz="1400" b="1" u="none" strike="noStrike" dirty="0" err="1">
                          <a:effectLst/>
                        </a:rPr>
                        <a:t>peringkat</a:t>
                      </a:r>
                      <a:r>
                        <a:rPr lang="en-MY" sz="1400" b="1" u="none" strike="noStrike" dirty="0">
                          <a:effectLst/>
                        </a:rPr>
                        <a:t> Unit/</a:t>
                      </a:r>
                      <a:r>
                        <a:rPr lang="en-MY" sz="1400" b="1" u="none" strike="noStrike" dirty="0" err="1">
                          <a:effectLst/>
                        </a:rPr>
                        <a:t>Seksyen</a:t>
                      </a:r>
                      <a:r>
                        <a:rPr lang="en-MY" sz="1400" b="1" u="none" strike="noStrike" dirty="0" smtClean="0">
                          <a:effectLst/>
                        </a:rPr>
                        <a:t>/ </a:t>
                      </a:r>
                      <a:r>
                        <a:rPr lang="en-MY" sz="1400" b="1" u="none" strike="noStrike" dirty="0" err="1" smtClean="0">
                          <a:effectLst/>
                        </a:rPr>
                        <a:t>Jabatan</a:t>
                      </a:r>
                      <a:r>
                        <a:rPr lang="en-MY" sz="1400" b="1" u="none" strike="noStrike" dirty="0" smtClean="0">
                          <a:effectLst/>
                        </a:rPr>
                        <a:t> </a:t>
                      </a:r>
                      <a:r>
                        <a:rPr lang="en-MY" sz="1400" b="1" u="none" strike="noStrike" dirty="0">
                          <a:effectLst/>
                        </a:rPr>
                        <a:t>PTJ </a:t>
                      </a:r>
                      <a:r>
                        <a:rPr lang="en-MY" sz="1400" b="1" u="none" strike="noStrike" dirty="0" err="1">
                          <a:effectLst/>
                        </a:rPr>
                        <a:t>sendiri</a:t>
                      </a:r>
                      <a:r>
                        <a:rPr lang="en-MY" sz="1400" b="1" u="none" strike="noStrike" dirty="0">
                          <a:effectLst/>
                        </a:rPr>
                        <a:t/>
                      </a:r>
                      <a:br>
                        <a:rPr lang="en-MY" sz="1400" b="1" u="none" strike="noStrike" dirty="0">
                          <a:effectLst/>
                        </a:rPr>
                      </a:br>
                      <a:endParaRPr lang="en-MY" sz="14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u="none" strike="noStrike" dirty="0">
                          <a:effectLst/>
                        </a:rPr>
                        <a:t>Projek diguna secara menyeluruh di PTJ</a:t>
                      </a:r>
                      <a:br>
                        <a:rPr lang="it-IT" sz="1400" b="1" u="none" strike="noStrike" dirty="0">
                          <a:effectLst/>
                        </a:rPr>
                      </a:br>
                      <a:endParaRPr lang="it-IT" sz="14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u="none" strike="noStrike" dirty="0">
                          <a:effectLst/>
                        </a:rPr>
                        <a:t>Projek turut diguna oleh PTJ lain</a:t>
                      </a:r>
                      <a:br>
                        <a:rPr lang="fi-FI" sz="1400" b="1" u="none" strike="noStrike" dirty="0">
                          <a:effectLst/>
                        </a:rPr>
                      </a:br>
                      <a:r>
                        <a:rPr lang="fi-FI" sz="1400" b="1" u="none" strike="noStrike" dirty="0">
                          <a:effectLst/>
                        </a:rPr>
                        <a:t/>
                      </a:r>
                      <a:br>
                        <a:rPr lang="fi-FI" sz="1400" b="1" u="none" strike="noStrike" dirty="0">
                          <a:effectLst/>
                        </a:rPr>
                      </a:br>
                      <a:endParaRPr lang="fi-FI" sz="14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400" b="1" u="none" strike="noStrike" dirty="0" err="1">
                          <a:effectLst/>
                        </a:rPr>
                        <a:t>Projek</a:t>
                      </a:r>
                      <a:r>
                        <a:rPr lang="en-MY" sz="1400" b="1" u="none" strike="noStrike" dirty="0">
                          <a:effectLst/>
                        </a:rPr>
                        <a:t> </a:t>
                      </a:r>
                      <a:r>
                        <a:rPr lang="en-MY" sz="1400" b="1" u="none" strike="noStrike" dirty="0" err="1">
                          <a:effectLst/>
                        </a:rPr>
                        <a:t>diguna</a:t>
                      </a:r>
                      <a:r>
                        <a:rPr lang="en-MY" sz="1400" b="1" u="none" strike="noStrike" dirty="0">
                          <a:effectLst/>
                        </a:rPr>
                        <a:t> </a:t>
                      </a:r>
                      <a:r>
                        <a:rPr lang="en-MY" sz="1400" b="1" u="none" strike="noStrike" dirty="0" err="1">
                          <a:effectLst/>
                        </a:rPr>
                        <a:t>pada</a:t>
                      </a:r>
                      <a:r>
                        <a:rPr lang="en-MY" sz="1400" b="1" u="none" strike="noStrike" dirty="0">
                          <a:effectLst/>
                        </a:rPr>
                        <a:t> </a:t>
                      </a:r>
                      <a:r>
                        <a:rPr lang="en-MY" sz="1400" b="1" u="none" strike="noStrike" dirty="0" err="1">
                          <a:effectLst/>
                        </a:rPr>
                        <a:t>peringkat</a:t>
                      </a:r>
                      <a:r>
                        <a:rPr lang="en-MY" sz="1400" b="1" u="none" strike="noStrike" dirty="0">
                          <a:effectLst/>
                        </a:rPr>
                        <a:t> </a:t>
                      </a:r>
                      <a:r>
                        <a:rPr lang="en-MY" sz="1400" b="1" u="none" strike="noStrike" dirty="0" err="1">
                          <a:effectLst/>
                        </a:rPr>
                        <a:t>Universiti</a:t>
                      </a:r>
                      <a:r>
                        <a:rPr lang="en-MY" sz="1400" b="1" u="none" strike="noStrike" dirty="0">
                          <a:effectLst/>
                        </a:rPr>
                        <a:t/>
                      </a:r>
                      <a:br>
                        <a:rPr lang="en-MY" sz="1400" b="1" u="none" strike="noStrike" dirty="0">
                          <a:effectLst/>
                        </a:rPr>
                      </a:br>
                      <a:endParaRPr lang="en-MY" sz="14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5" marR="7255" marT="7255" marB="0" anchor="ctr"/>
                </a:tc>
              </a:tr>
              <a:tr h="493372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u="none" strike="noStrike">
                          <a:effectLst/>
                        </a:rPr>
                        <a:t> </a:t>
                      </a:r>
                      <a:endParaRPr lang="en-MY" sz="1400" b="0" i="0" u="none" strike="noStrike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5" marR="7255" marT="72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u="none" strike="noStrike">
                          <a:effectLst/>
                        </a:rPr>
                        <a:t> </a:t>
                      </a:r>
                      <a:endParaRPr lang="en-MY" sz="1400" b="0" i="0" u="none" strike="noStrike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5" marR="7255" marT="72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u="none" strike="noStrike">
                          <a:effectLst/>
                        </a:rPr>
                        <a:t> </a:t>
                      </a:r>
                      <a:endParaRPr lang="en-MY" sz="1400" b="0" i="0" u="none" strike="noStrike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5" marR="7255" marT="72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u="none" strike="noStrike">
                          <a:effectLst/>
                        </a:rPr>
                        <a:t> </a:t>
                      </a:r>
                      <a:endParaRPr lang="en-MY" sz="1400" b="0" i="0" u="none" strike="noStrike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5" marR="7255" marT="72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u="none" strike="noStrike" dirty="0">
                          <a:effectLst/>
                        </a:rPr>
                        <a:t> </a:t>
                      </a:r>
                      <a:endParaRPr lang="en-MY" sz="1400" b="0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5" marR="7255" marT="7255" marB="0" anchor="b"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1242"/>
            <a:ext cx="1767993" cy="120101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35986" y="983602"/>
            <a:ext cx="61939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b="1" u="sng" dirty="0" smtClean="0">
                <a:solidFill>
                  <a:srgbClr val="C00000"/>
                </a:solidFill>
              </a:rPr>
              <a:t>KRITERIA DAN </a:t>
            </a:r>
            <a:r>
              <a:rPr lang="en-MY" sz="2800" b="1" i="1" u="sng" dirty="0" smtClean="0">
                <a:solidFill>
                  <a:srgbClr val="C00000"/>
                </a:solidFill>
              </a:rPr>
              <a:t>RUBRIC</a:t>
            </a:r>
            <a:r>
              <a:rPr lang="en-MY" sz="2800" b="1" u="sng" dirty="0" smtClean="0">
                <a:solidFill>
                  <a:srgbClr val="C00000"/>
                </a:solidFill>
              </a:rPr>
              <a:t> PENILAIAN </a:t>
            </a:r>
            <a:r>
              <a:rPr lang="en-MY" sz="3200" b="1" u="sng" dirty="0" smtClean="0">
                <a:solidFill>
                  <a:srgbClr val="C00000"/>
                </a:solidFill>
              </a:rPr>
              <a:t>2016</a:t>
            </a:r>
            <a:r>
              <a:rPr lang="en-MY" sz="2400" b="1" u="sng" dirty="0" smtClean="0">
                <a:solidFill>
                  <a:srgbClr val="C00000"/>
                </a:solidFill>
              </a:rPr>
              <a:t> </a:t>
            </a:r>
            <a:endParaRPr lang="en-MY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482" b="30068"/>
          <a:stretch/>
        </p:blipFill>
        <p:spPr>
          <a:xfrm>
            <a:off x="1767993" y="151242"/>
            <a:ext cx="4143632" cy="95162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291703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1242"/>
            <a:ext cx="1767993" cy="1201016"/>
          </a:xfrm>
          <a:prstGeom prst="rect">
            <a:avLst/>
          </a:prstGeom>
        </p:spPr>
      </p:pic>
      <p:sp>
        <p:nvSpPr>
          <p:cNvPr id="3" name="6-Point Star 2"/>
          <p:cNvSpPr/>
          <p:nvPr/>
        </p:nvSpPr>
        <p:spPr>
          <a:xfrm>
            <a:off x="8939049" y="751750"/>
            <a:ext cx="2620811" cy="2589310"/>
          </a:xfrm>
          <a:prstGeom prst="star6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3 </a:t>
            </a:r>
          </a:p>
          <a:p>
            <a:pPr algn="ctr"/>
            <a:r>
              <a:rPr lang="en-US" sz="3600" b="1" dirty="0" err="1" smtClean="0">
                <a:solidFill>
                  <a:schemeClr val="tx1"/>
                </a:solidFill>
              </a:rPr>
              <a:t>Kriteria</a:t>
            </a:r>
            <a:endParaRPr lang="ms-MY" sz="3600" b="1" dirty="0">
              <a:solidFill>
                <a:schemeClr val="tx1"/>
              </a:solidFill>
            </a:endParaRPr>
          </a:p>
        </p:txBody>
      </p:sp>
      <p:sp>
        <p:nvSpPr>
          <p:cNvPr id="9" name="Rektangel 19"/>
          <p:cNvSpPr>
            <a:spLocks noChangeArrowheads="1"/>
          </p:cNvSpPr>
          <p:nvPr/>
        </p:nvSpPr>
        <p:spPr bwMode="auto">
          <a:xfrm rot="500020">
            <a:off x="1771004" y="2073116"/>
            <a:ext cx="6479656" cy="2864240"/>
          </a:xfrm>
          <a:prstGeom prst="round2DiagRect">
            <a:avLst>
              <a:gd name="adj1" fmla="val 50000"/>
              <a:gd name="adj2" fmla="val 0"/>
            </a:avLst>
          </a:prstGeom>
          <a:gradFill flip="none" rotWithShape="1">
            <a:gsLst>
              <a:gs pos="8900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1000">
                <a:srgbClr val="F50736"/>
              </a:gs>
            </a:gsLst>
            <a:lin ang="27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ms-MY" sz="2200" dirty="0">
              <a:solidFill>
                <a:srgbClr val="FFFF00"/>
              </a:solidFill>
              <a:cs typeface="Arial" pitchFamily="34" charset="0"/>
            </a:endParaRPr>
          </a:p>
        </p:txBody>
      </p:sp>
      <p:sp>
        <p:nvSpPr>
          <p:cNvPr id="11" name="TextBox 3"/>
          <p:cNvSpPr txBox="1"/>
          <p:nvPr/>
        </p:nvSpPr>
        <p:spPr>
          <a:xfrm>
            <a:off x="2127475" y="2720406"/>
            <a:ext cx="542420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s-E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Kriteria</a:t>
            </a:r>
            <a:r>
              <a:rPr lang="es-E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dan </a:t>
            </a:r>
            <a:r>
              <a:rPr lang="es-E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rubrik</a:t>
            </a:r>
            <a:r>
              <a:rPr lang="es-E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</a:t>
            </a:r>
            <a:r>
              <a:rPr lang="es-E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penilaian</a:t>
            </a:r>
            <a:r>
              <a:rPr lang="es-E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</a:t>
            </a:r>
            <a:r>
              <a:rPr lang="es-ES" sz="6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2017</a:t>
            </a:r>
            <a:r>
              <a:rPr lang="es-E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</a:t>
            </a:r>
            <a:endParaRPr lang="es-ES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6950" y="4876800"/>
            <a:ext cx="23050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4006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166087"/>
              </p:ext>
            </p:extLst>
          </p:nvPr>
        </p:nvGraphicFramePr>
        <p:xfrm>
          <a:off x="888764" y="196554"/>
          <a:ext cx="11109530" cy="6467692"/>
        </p:xfrm>
        <a:graphic>
          <a:graphicData uri="http://schemas.openxmlformats.org/drawingml/2006/table">
            <a:tbl>
              <a:tblPr>
                <a:tableStyleId>{18603FDC-E32A-4AB5-989C-0864C3EAD2B8}</a:tableStyleId>
              </a:tblPr>
              <a:tblGrid>
                <a:gridCol w="490837"/>
                <a:gridCol w="1479277"/>
                <a:gridCol w="272498"/>
                <a:gridCol w="1088858"/>
                <a:gridCol w="36431"/>
                <a:gridCol w="616756"/>
                <a:gridCol w="2389689"/>
                <a:gridCol w="1139931"/>
                <a:gridCol w="909118"/>
                <a:gridCol w="899696"/>
                <a:gridCol w="899696"/>
                <a:gridCol w="886743"/>
              </a:tblGrid>
              <a:tr h="563439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MY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r>
                        <a:rPr lang="en-MY" sz="1200" b="1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ELEMEN</a:t>
                      </a:r>
                      <a:endParaRPr lang="en-MY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MY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r>
                        <a:rPr lang="en-MY" sz="1200" b="1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SUB ELEMEN</a:t>
                      </a:r>
                      <a:endParaRPr lang="en-MY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MY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KRITERIA </a:t>
                      </a:r>
                      <a:endParaRPr lang="en-MY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RUBRIK PENILAIAN</a:t>
                      </a:r>
                      <a:endParaRPr lang="en-MY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  </a:t>
                      </a:r>
                      <a:endParaRPr lang="en-MY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00861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MY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6">
                  <a:txBody>
                    <a:bodyPr/>
                    <a:lstStyle/>
                    <a:p>
                      <a:pPr marL="0" marR="0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8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Pelaksanaan</a:t>
                      </a:r>
                      <a:r>
                        <a:rPr lang="en-MY" sz="18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8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Inovasi</a:t>
                      </a:r>
                      <a:r>
                        <a:rPr lang="en-MY" sz="18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8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Perkhidmatan</a:t>
                      </a:r>
                      <a:r>
                        <a:rPr lang="en-MY" sz="18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(10%)</a:t>
                      </a:r>
                      <a:endParaRPr lang="en-MY" sz="1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en-MY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en-MY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en-MY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en-MY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en-MY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94790">
                <a:tc rowSpan="4"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en-MY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Pelaksanaan</a:t>
                      </a:r>
                      <a:r>
                        <a:rPr lang="en-MY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6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Inovasi</a:t>
                      </a:r>
                      <a:r>
                        <a:rPr lang="en-MY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6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Perkhidmatan</a:t>
                      </a: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gridSpan="2"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Pelaksanaan</a:t>
                      </a:r>
                      <a:r>
                        <a:rPr lang="en-MY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6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inovasi</a:t>
                      </a:r>
                      <a:r>
                        <a:rPr lang="en-MY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6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termasuk</a:t>
                      </a:r>
                      <a:r>
                        <a:rPr lang="en-MY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KIK, </a:t>
                      </a:r>
                      <a:r>
                        <a:rPr lang="en-MY" sz="16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Inovasi</a:t>
                      </a:r>
                      <a:r>
                        <a:rPr lang="en-MY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6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Perkhidmatan</a:t>
                      </a:r>
                      <a:r>
                        <a:rPr lang="en-MY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6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dan</a:t>
                      </a:r>
                      <a:r>
                        <a:rPr lang="en-MY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6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Projek</a:t>
                      </a:r>
                      <a:r>
                        <a:rPr lang="en-MY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Lean</a:t>
                      </a: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40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en-MY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8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Bilangan</a:t>
                      </a:r>
                      <a:r>
                        <a:rPr lang="en-MY" sz="18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8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projek</a:t>
                      </a:r>
                      <a:r>
                        <a:rPr lang="en-MY" sz="18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yang </a:t>
                      </a:r>
                      <a:r>
                        <a:rPr lang="en-MY" sz="18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dilaksana</a:t>
                      </a:r>
                      <a:r>
                        <a:rPr lang="en-MY" sz="18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(5%)</a:t>
                      </a:r>
                      <a:endParaRPr lang="en-MY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 </a:t>
                      </a: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projek</a:t>
                      </a: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 </a:t>
                      </a: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projek</a:t>
                      </a: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 </a:t>
                      </a: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projek</a:t>
                      </a: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 </a:t>
                      </a: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projek</a:t>
                      </a: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400" b="1" kern="12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MY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400" b="1" kern="12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 projek dan lebih daripada 5 projek</a:t>
                      </a:r>
                      <a:endParaRPr lang="en-MY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1755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94790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40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en-MY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8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Pencapaian</a:t>
                      </a:r>
                      <a:r>
                        <a:rPr lang="en-MY" sz="18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8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Projek</a:t>
                      </a:r>
                      <a:r>
                        <a:rPr lang="en-MY" sz="18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: </a:t>
                      </a:r>
                      <a:r>
                        <a:rPr lang="en-MY" sz="18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Penggunaan</a:t>
                      </a:r>
                      <a:r>
                        <a:rPr lang="en-MY" sz="18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&amp; </a:t>
                      </a:r>
                      <a:r>
                        <a:rPr lang="en-MY" sz="18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Guna</a:t>
                      </a:r>
                      <a:r>
                        <a:rPr lang="en-MY" sz="18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8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Sama</a:t>
                      </a:r>
                      <a:r>
                        <a:rPr lang="en-MY" sz="18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/>
                      </a:r>
                      <a:br>
                        <a:rPr lang="en-MY" sz="18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</a:br>
                      <a:r>
                        <a:rPr lang="en-MY" sz="18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(5%)</a:t>
                      </a:r>
                      <a:endParaRPr lang="en-MY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Projek</a:t>
                      </a: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diguna</a:t>
                      </a: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oleh</a:t>
                      </a: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pemilik</a:t>
                      </a: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projek</a:t>
                      </a: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sahaja</a:t>
                      </a: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</a:t>
                      </a: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kumpulan</a:t>
                      </a: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atau</a:t>
                      </a: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individu</a:t>
                      </a: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 </a:t>
                      </a: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Projek diguna pada peringkat Unit/Seksyen</a:t>
                      </a:r>
                      <a:endParaRPr lang="en-MY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Projek</a:t>
                      </a: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diguna</a:t>
                      </a: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pada</a:t>
                      </a: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peringkat</a:t>
                      </a: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Jabatan</a:t>
                      </a: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it-IT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Projek diguna secara menyeluruh di PTJ</a:t>
                      </a: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Projek</a:t>
                      </a: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diguna</a:t>
                      </a: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oleh</a:t>
                      </a: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PTJ lain /</a:t>
                      </a: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peringkat</a:t>
                      </a: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Universiti</a:t>
                      </a: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2550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b="1" kern="12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MY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b="1" kern="12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MY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555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8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MY" sz="105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MY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MY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MY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en-MY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8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Pencapaian</a:t>
                      </a:r>
                      <a:r>
                        <a:rPr lang="en-MY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8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Projek</a:t>
                      </a:r>
                      <a:r>
                        <a:rPr lang="en-MY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: </a:t>
                      </a:r>
                      <a:endParaRPr lang="en-MY" sz="18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8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Penjimatan</a:t>
                      </a:r>
                      <a:r>
                        <a:rPr lang="en-MY" sz="1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8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Sumber</a:t>
                      </a:r>
                      <a:r>
                        <a:rPr lang="en-MY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</a:t>
                      </a:r>
                      <a:r>
                        <a:rPr lang="en-MY" sz="18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Masa</a:t>
                      </a:r>
                      <a:r>
                        <a:rPr lang="en-MY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</a:t>
                      </a:r>
                      <a:r>
                        <a:rPr lang="en-MY" sz="18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Manusia</a:t>
                      </a:r>
                      <a:r>
                        <a:rPr lang="en-MY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</a:t>
                      </a:r>
                      <a:r>
                        <a:rPr lang="en-MY" sz="18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Kewangan</a:t>
                      </a:r>
                      <a:r>
                        <a:rPr lang="en-MY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MY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Tiada penjimatan</a:t>
                      </a:r>
                      <a:endParaRPr lang="en-MY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MY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MY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MY" sz="14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Penjimatan</a:t>
                      </a:r>
                      <a:r>
                        <a:rPr lang="en-MY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4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antara</a:t>
                      </a:r>
                      <a:r>
                        <a:rPr lang="en-MY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21-49%</a:t>
                      </a: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Penjimatan </a:t>
                      </a:r>
                      <a:r>
                        <a:rPr lang="en-MY" sz="14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≤ 50%</a:t>
                      </a:r>
                      <a:endParaRPr lang="en-MY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MY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Penjimatan</a:t>
                      </a: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antara</a:t>
                      </a: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51- 89%</a:t>
                      </a: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Penjimatan</a:t>
                      </a: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MY" sz="1400" b="1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antara</a:t>
                      </a:r>
                      <a:r>
                        <a:rPr lang="en-MY" sz="14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90  - 100</a:t>
                      </a:r>
                      <a:r>
                        <a:rPr lang="en-MY" sz="1400" b="1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</a:t>
                      </a:r>
                    </a:p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MY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39204" y="162370"/>
            <a:ext cx="513410" cy="660589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vert="wordArtVert"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INOVASI PERKHIDMATAN </a:t>
            </a:r>
            <a:endParaRPr lang="en-MY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9706" y="179844"/>
            <a:ext cx="535724" cy="923330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21094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1242"/>
            <a:ext cx="1767993" cy="1201016"/>
          </a:xfrm>
          <a:prstGeom prst="rect">
            <a:avLst/>
          </a:prstGeom>
        </p:spPr>
      </p:pic>
      <p:sp>
        <p:nvSpPr>
          <p:cNvPr id="3" name="6-Point Star 2"/>
          <p:cNvSpPr/>
          <p:nvPr/>
        </p:nvSpPr>
        <p:spPr>
          <a:xfrm>
            <a:off x="8939049" y="751750"/>
            <a:ext cx="2620811" cy="2589310"/>
          </a:xfrm>
          <a:prstGeom prst="star6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3 </a:t>
            </a:r>
          </a:p>
          <a:p>
            <a:pPr algn="ctr"/>
            <a:r>
              <a:rPr lang="en-US" sz="3600" b="1" dirty="0" err="1" smtClean="0">
                <a:solidFill>
                  <a:schemeClr val="tx1"/>
                </a:solidFill>
              </a:rPr>
              <a:t>Kriteria</a:t>
            </a:r>
            <a:endParaRPr lang="ms-MY" sz="3600" b="1" dirty="0">
              <a:solidFill>
                <a:schemeClr val="tx1"/>
              </a:solidFill>
            </a:endParaRPr>
          </a:p>
        </p:txBody>
      </p:sp>
      <p:sp>
        <p:nvSpPr>
          <p:cNvPr id="9" name="Rektangel 19"/>
          <p:cNvSpPr>
            <a:spLocks noChangeArrowheads="1"/>
          </p:cNvSpPr>
          <p:nvPr/>
        </p:nvSpPr>
        <p:spPr bwMode="auto">
          <a:xfrm rot="500020">
            <a:off x="1771004" y="2073116"/>
            <a:ext cx="6479656" cy="2864240"/>
          </a:xfrm>
          <a:prstGeom prst="round2DiagRect">
            <a:avLst>
              <a:gd name="adj1" fmla="val 50000"/>
              <a:gd name="adj2" fmla="val 0"/>
            </a:avLst>
          </a:prstGeom>
          <a:gradFill flip="none" rotWithShape="1">
            <a:gsLst>
              <a:gs pos="8900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1000">
                <a:srgbClr val="F50736"/>
              </a:gs>
            </a:gsLst>
            <a:lin ang="27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ms-MY" sz="2200" dirty="0">
              <a:solidFill>
                <a:srgbClr val="FFFF00"/>
              </a:solidFill>
              <a:cs typeface="Arial" pitchFamily="34" charset="0"/>
            </a:endParaRPr>
          </a:p>
        </p:txBody>
      </p:sp>
      <p:sp>
        <p:nvSpPr>
          <p:cNvPr id="11" name="TextBox 3"/>
          <p:cNvSpPr txBox="1"/>
          <p:nvPr/>
        </p:nvSpPr>
        <p:spPr>
          <a:xfrm>
            <a:off x="2176902" y="2646265"/>
            <a:ext cx="542420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3200" b="1" kern="1200">
                <a:solidFill>
                  <a:srgbClr val="3333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s-E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Kriteria</a:t>
            </a:r>
            <a:r>
              <a:rPr lang="es-E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</a:t>
            </a:r>
            <a:r>
              <a:rPr lang="es-E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dan </a:t>
            </a:r>
            <a:r>
              <a:rPr lang="es-E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rubrik</a:t>
            </a:r>
            <a:r>
              <a:rPr lang="es-E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</a:t>
            </a:r>
            <a:r>
              <a:rPr lang="es-E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penilaian</a:t>
            </a:r>
            <a:r>
              <a:rPr lang="es-E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</a:t>
            </a:r>
            <a:r>
              <a:rPr lang="es-ES" sz="6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2018</a:t>
            </a:r>
            <a:r>
              <a:rPr lang="es-E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</a:t>
            </a:r>
            <a:endParaRPr lang="es-ES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6950" y="4876800"/>
            <a:ext cx="23050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6214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519041"/>
              </p:ext>
            </p:extLst>
          </p:nvPr>
        </p:nvGraphicFramePr>
        <p:xfrm>
          <a:off x="888764" y="196554"/>
          <a:ext cx="11109530" cy="632555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90837"/>
                <a:gridCol w="1479277"/>
                <a:gridCol w="272498"/>
                <a:gridCol w="1088858"/>
                <a:gridCol w="36431"/>
                <a:gridCol w="521281"/>
                <a:gridCol w="95475"/>
                <a:gridCol w="2389689"/>
                <a:gridCol w="1139931"/>
                <a:gridCol w="996332"/>
                <a:gridCol w="812482"/>
                <a:gridCol w="899696"/>
                <a:gridCol w="886743"/>
              </a:tblGrid>
              <a:tr h="363619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kern="1200" dirty="0">
                          <a:effectLst/>
                        </a:rPr>
                        <a:t> </a:t>
                      </a:r>
                      <a:endParaRPr lang="en-MY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  <a:tc>
                  <a:txBody>
                    <a:bodyPr/>
                    <a:lstStyle/>
                    <a:p>
                      <a:pPr marL="0" marR="0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>
                          <a:effectLst/>
                        </a:rPr>
                        <a:t> </a:t>
                      </a:r>
                      <a:r>
                        <a:rPr lang="en-MY" sz="1400" b="1" kern="1200" dirty="0" smtClean="0">
                          <a:effectLst/>
                        </a:rPr>
                        <a:t>ELEMEN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>
                          <a:effectLst/>
                        </a:rPr>
                        <a:t> 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>
                          <a:effectLst/>
                        </a:rPr>
                        <a:t> </a:t>
                      </a:r>
                      <a:r>
                        <a:rPr lang="en-MY" sz="1400" b="1" kern="1200" dirty="0" smtClean="0">
                          <a:effectLst/>
                        </a:rPr>
                        <a:t>SUB ELEMEN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>
                          <a:effectLst/>
                        </a:rPr>
                        <a:t> 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>
                          <a:effectLst/>
                        </a:rPr>
                        <a:t>KRITERIA 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>
                          <a:effectLst/>
                        </a:rPr>
                        <a:t> RUBRIK </a:t>
                      </a:r>
                      <a:r>
                        <a:rPr lang="en-MY" sz="1400" b="1" kern="1200" dirty="0" smtClean="0">
                          <a:effectLst/>
                        </a:rPr>
                        <a:t>PENILAIAN</a:t>
                      </a:r>
                      <a:r>
                        <a:rPr lang="en-MY" sz="1400" b="1" kern="1200" dirty="0">
                          <a:effectLst/>
                        </a:rPr>
                        <a:t>   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MY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  <a:tc gridSpan="7">
                  <a:txBody>
                    <a:bodyPr/>
                    <a:lstStyle/>
                    <a:p>
                      <a:pPr marL="0" marR="0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800" kern="1200" dirty="0" err="1">
                          <a:effectLst/>
                        </a:rPr>
                        <a:t>Pelaksanaan</a:t>
                      </a:r>
                      <a:r>
                        <a:rPr lang="en-MY" sz="1800" kern="1200" dirty="0">
                          <a:effectLst/>
                        </a:rPr>
                        <a:t> </a:t>
                      </a:r>
                      <a:r>
                        <a:rPr lang="en-MY" sz="1800" kern="1200" dirty="0" err="1">
                          <a:effectLst/>
                        </a:rPr>
                        <a:t>Inovasi</a:t>
                      </a:r>
                      <a:r>
                        <a:rPr lang="en-MY" sz="1800" kern="1200" dirty="0">
                          <a:effectLst/>
                        </a:rPr>
                        <a:t> </a:t>
                      </a:r>
                      <a:r>
                        <a:rPr lang="en-MY" sz="1800" kern="1200" dirty="0" err="1">
                          <a:effectLst/>
                        </a:rPr>
                        <a:t>Perkhidmatan</a:t>
                      </a:r>
                      <a:r>
                        <a:rPr lang="en-MY" sz="1800" kern="1200" dirty="0">
                          <a:effectLst/>
                        </a:rPr>
                        <a:t> (10%)</a:t>
                      </a:r>
                      <a:endParaRPr lang="en-MY" sz="12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kern="1200" dirty="0">
                          <a:effectLst/>
                        </a:rPr>
                        <a:t>1</a:t>
                      </a:r>
                      <a:endParaRPr lang="en-MY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kern="1200" dirty="0">
                          <a:effectLst/>
                        </a:rPr>
                        <a:t>2</a:t>
                      </a:r>
                      <a:endParaRPr lang="en-MY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kern="1200" dirty="0">
                          <a:effectLst/>
                        </a:rPr>
                        <a:t>3</a:t>
                      </a:r>
                      <a:endParaRPr lang="en-MY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kern="1200" dirty="0">
                          <a:effectLst/>
                        </a:rPr>
                        <a:t>4</a:t>
                      </a:r>
                      <a:endParaRPr lang="en-MY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kern="1200" dirty="0">
                          <a:effectLst/>
                        </a:rPr>
                        <a:t>5</a:t>
                      </a:r>
                      <a:endParaRPr lang="en-MY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</a:tr>
              <a:tr h="1394790">
                <a:tc rowSpan="6"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kern="1200" dirty="0">
                          <a:effectLst/>
                        </a:rPr>
                        <a:t>1</a:t>
                      </a:r>
                      <a:endParaRPr lang="en-MY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800" dirty="0">
                          <a:effectLst/>
                        </a:rPr>
                        <a:t> </a:t>
                      </a:r>
                      <a:endParaRPr lang="en-MY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  <a:tc rowSpan="6"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kern="1200" dirty="0" err="1">
                          <a:effectLst/>
                        </a:rPr>
                        <a:t>Pelaksanaan</a:t>
                      </a:r>
                      <a:r>
                        <a:rPr lang="en-MY" sz="1600" kern="1200" dirty="0">
                          <a:effectLst/>
                        </a:rPr>
                        <a:t> </a:t>
                      </a:r>
                      <a:r>
                        <a:rPr lang="en-MY" sz="1600" kern="1200" dirty="0" err="1">
                          <a:effectLst/>
                        </a:rPr>
                        <a:t>Inovasi</a:t>
                      </a:r>
                      <a:r>
                        <a:rPr lang="en-MY" sz="1600" kern="1200" dirty="0">
                          <a:effectLst/>
                        </a:rPr>
                        <a:t> </a:t>
                      </a:r>
                      <a:r>
                        <a:rPr lang="en-MY" sz="1600" kern="1200" dirty="0" err="1">
                          <a:effectLst/>
                        </a:rPr>
                        <a:t>Perkhidmatan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dirty="0">
                          <a:effectLst/>
                        </a:rPr>
                        <a:t> 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  <a:tc rowSpan="4"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kern="1200" dirty="0">
                          <a:effectLst/>
                        </a:rPr>
                        <a:t>1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  <a:tc rowSpan="4" gridSpan="2"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kern="1200" dirty="0" err="1">
                          <a:effectLst/>
                        </a:rPr>
                        <a:t>Pelaksanaan</a:t>
                      </a:r>
                      <a:r>
                        <a:rPr lang="en-MY" sz="1400" kern="1200" dirty="0">
                          <a:effectLst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</a:rPr>
                        <a:t>inovasi</a:t>
                      </a:r>
                      <a:r>
                        <a:rPr lang="en-MY" sz="1400" kern="1200" dirty="0">
                          <a:effectLst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</a:rPr>
                        <a:t>termasuk</a:t>
                      </a:r>
                      <a:r>
                        <a:rPr lang="en-MY" sz="1400" kern="1200" dirty="0">
                          <a:effectLst/>
                        </a:rPr>
                        <a:t> KIK, </a:t>
                      </a:r>
                      <a:r>
                        <a:rPr lang="en-MY" sz="1400" kern="1200" dirty="0" err="1">
                          <a:effectLst/>
                        </a:rPr>
                        <a:t>Inovasi</a:t>
                      </a:r>
                      <a:r>
                        <a:rPr lang="en-MY" sz="1400" kern="1200" dirty="0">
                          <a:effectLst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</a:rPr>
                        <a:t>Perkhidmatan</a:t>
                      </a:r>
                      <a:r>
                        <a:rPr lang="en-MY" sz="1400" kern="1200" dirty="0">
                          <a:effectLst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</a:rPr>
                        <a:t>dan</a:t>
                      </a:r>
                      <a:r>
                        <a:rPr lang="en-MY" sz="1400" kern="1200" dirty="0">
                          <a:effectLst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</a:rPr>
                        <a:t>Projek</a:t>
                      </a:r>
                      <a:r>
                        <a:rPr lang="en-MY" sz="1400" kern="1200" dirty="0">
                          <a:effectLst/>
                        </a:rPr>
                        <a:t> Lean</a:t>
                      </a:r>
                      <a:endParaRPr lang="en-MY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  <a:tc rowSpan="4"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4000" kern="1200" dirty="0">
                          <a:effectLst/>
                        </a:rPr>
                        <a:t>1</a:t>
                      </a:r>
                      <a:endParaRPr lang="en-MY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800" kern="1200" dirty="0" err="1">
                          <a:effectLst/>
                        </a:rPr>
                        <a:t>Bilangan</a:t>
                      </a:r>
                      <a:r>
                        <a:rPr lang="en-MY" sz="1800" kern="1200" dirty="0">
                          <a:effectLst/>
                        </a:rPr>
                        <a:t> </a:t>
                      </a:r>
                      <a:r>
                        <a:rPr lang="en-MY" sz="1800" kern="1200" dirty="0" err="1">
                          <a:effectLst/>
                        </a:rPr>
                        <a:t>projek</a:t>
                      </a:r>
                      <a:r>
                        <a:rPr lang="en-MY" sz="1800" kern="1200" dirty="0">
                          <a:effectLst/>
                        </a:rPr>
                        <a:t> yang </a:t>
                      </a:r>
                      <a:r>
                        <a:rPr lang="en-MY" sz="1800" kern="1200" dirty="0" err="1">
                          <a:effectLst/>
                        </a:rPr>
                        <a:t>dilaksana</a:t>
                      </a:r>
                      <a:r>
                        <a:rPr lang="en-MY" sz="1800" kern="1200" dirty="0">
                          <a:effectLst/>
                        </a:rPr>
                        <a:t> (5%)</a:t>
                      </a:r>
                      <a:endParaRPr lang="en-MY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MY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kern="1200" dirty="0">
                          <a:effectLst/>
                        </a:rPr>
                        <a:t>1 </a:t>
                      </a:r>
                      <a:r>
                        <a:rPr lang="en-MY" sz="1400" kern="1200" dirty="0" err="1">
                          <a:effectLst/>
                        </a:rPr>
                        <a:t>projek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kern="1200" dirty="0">
                          <a:effectLst/>
                        </a:rPr>
                        <a:t>2 </a:t>
                      </a:r>
                      <a:r>
                        <a:rPr lang="en-MY" sz="1400" kern="1200" dirty="0" err="1">
                          <a:effectLst/>
                        </a:rPr>
                        <a:t>projek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kern="1200" dirty="0">
                          <a:effectLst/>
                        </a:rPr>
                        <a:t>3 </a:t>
                      </a:r>
                      <a:r>
                        <a:rPr lang="en-MY" sz="1400" kern="1200" dirty="0" err="1">
                          <a:effectLst/>
                        </a:rPr>
                        <a:t>projek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kern="1200" dirty="0">
                          <a:effectLst/>
                        </a:rPr>
                        <a:t>4 </a:t>
                      </a:r>
                      <a:r>
                        <a:rPr lang="en-MY" sz="1400" kern="1200" dirty="0" err="1">
                          <a:effectLst/>
                        </a:rPr>
                        <a:t>projek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400" kern="1200">
                          <a:effectLst/>
                        </a:rPr>
                        <a:t> </a:t>
                      </a:r>
                      <a:endParaRPr lang="en-MY" sz="1100">
                        <a:effectLst/>
                      </a:endParaRPr>
                    </a:p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400" kern="1200">
                          <a:effectLst/>
                        </a:rPr>
                        <a:t>5 projek dan lebih daripada 5 projek</a:t>
                      </a:r>
                      <a:endParaRPr lang="en-MY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</a:tr>
              <a:tr h="352313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kern="1200" dirty="0">
                          <a:effectLst/>
                        </a:rPr>
                        <a:t> 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kern="1200" dirty="0">
                          <a:effectLst/>
                        </a:rPr>
                        <a:t> 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kern="1200" dirty="0">
                          <a:effectLst/>
                        </a:rPr>
                        <a:t> 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kern="1200" dirty="0">
                          <a:effectLst/>
                        </a:rPr>
                        <a:t> 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kern="1200" dirty="0">
                          <a:effectLst/>
                        </a:rPr>
                        <a:t> 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</a:tr>
              <a:tr h="1394790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4000" kern="1200" dirty="0">
                          <a:effectLst/>
                        </a:rPr>
                        <a:t>2</a:t>
                      </a:r>
                      <a:endParaRPr lang="en-MY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800" kern="1200" dirty="0" err="1">
                          <a:effectLst/>
                        </a:rPr>
                        <a:t>Pencapaian</a:t>
                      </a:r>
                      <a:r>
                        <a:rPr lang="en-MY" sz="1800" kern="1200" dirty="0">
                          <a:effectLst/>
                        </a:rPr>
                        <a:t> </a:t>
                      </a:r>
                      <a:r>
                        <a:rPr lang="en-MY" sz="1800" kern="1200" dirty="0" err="1">
                          <a:effectLst/>
                        </a:rPr>
                        <a:t>Projek</a:t>
                      </a:r>
                      <a:r>
                        <a:rPr lang="en-MY" sz="1800" kern="1200" dirty="0">
                          <a:effectLst/>
                        </a:rPr>
                        <a:t>: </a:t>
                      </a:r>
                      <a:r>
                        <a:rPr lang="en-MY" sz="1800" kern="1200" dirty="0" err="1">
                          <a:effectLst/>
                        </a:rPr>
                        <a:t>Penggunaan</a:t>
                      </a:r>
                      <a:r>
                        <a:rPr lang="en-MY" sz="1800" kern="1200" dirty="0">
                          <a:effectLst/>
                        </a:rPr>
                        <a:t> &amp; </a:t>
                      </a:r>
                      <a:r>
                        <a:rPr lang="en-MY" sz="1800" kern="1200" dirty="0" err="1">
                          <a:effectLst/>
                        </a:rPr>
                        <a:t>Guna</a:t>
                      </a:r>
                      <a:r>
                        <a:rPr lang="en-MY" sz="1800" kern="1200" dirty="0">
                          <a:effectLst/>
                        </a:rPr>
                        <a:t> </a:t>
                      </a:r>
                      <a:r>
                        <a:rPr lang="en-MY" sz="1800" kern="1200" dirty="0" err="1">
                          <a:effectLst/>
                        </a:rPr>
                        <a:t>Sama</a:t>
                      </a:r>
                      <a:r>
                        <a:rPr lang="en-MY" sz="1800" kern="1200" dirty="0">
                          <a:effectLst/>
                        </a:rPr>
                        <a:t/>
                      </a:r>
                      <a:br>
                        <a:rPr lang="en-MY" sz="1800" kern="1200" dirty="0">
                          <a:effectLst/>
                        </a:rPr>
                      </a:br>
                      <a:r>
                        <a:rPr lang="en-MY" sz="1800" kern="1200" dirty="0">
                          <a:effectLst/>
                        </a:rPr>
                        <a:t>(5%)</a:t>
                      </a:r>
                      <a:endParaRPr lang="en-MY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MY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kern="1200" dirty="0" err="1">
                          <a:effectLst/>
                        </a:rPr>
                        <a:t>Projek</a:t>
                      </a:r>
                      <a:r>
                        <a:rPr lang="en-MY" sz="1400" kern="1200" dirty="0">
                          <a:effectLst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</a:rPr>
                        <a:t>diguna</a:t>
                      </a:r>
                      <a:r>
                        <a:rPr lang="en-MY" sz="1400" kern="1200" dirty="0">
                          <a:effectLst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</a:rPr>
                        <a:t>oleh</a:t>
                      </a:r>
                      <a:r>
                        <a:rPr lang="en-MY" sz="1400" kern="1200" dirty="0">
                          <a:effectLst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</a:rPr>
                        <a:t>pemilik</a:t>
                      </a:r>
                      <a:r>
                        <a:rPr lang="en-MY" sz="1400" kern="1200" dirty="0">
                          <a:effectLst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</a:rPr>
                        <a:t>projek</a:t>
                      </a:r>
                      <a:r>
                        <a:rPr lang="en-MY" sz="1400" kern="1200" dirty="0">
                          <a:effectLst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</a:rPr>
                        <a:t>sahaja</a:t>
                      </a:r>
                      <a:r>
                        <a:rPr lang="en-MY" sz="1400" kern="1200" dirty="0">
                          <a:effectLst/>
                        </a:rPr>
                        <a:t> (</a:t>
                      </a:r>
                      <a:r>
                        <a:rPr lang="en-MY" sz="1400" kern="1200" dirty="0" err="1">
                          <a:effectLst/>
                        </a:rPr>
                        <a:t>kumpulan</a:t>
                      </a:r>
                      <a:r>
                        <a:rPr lang="en-MY" sz="1400" kern="1200" dirty="0">
                          <a:effectLst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</a:rPr>
                        <a:t>atau</a:t>
                      </a:r>
                      <a:r>
                        <a:rPr lang="en-MY" sz="1400" kern="1200" dirty="0">
                          <a:effectLst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</a:rPr>
                        <a:t>individu</a:t>
                      </a:r>
                      <a:r>
                        <a:rPr lang="en-MY" sz="1400" kern="1200" dirty="0">
                          <a:effectLst/>
                        </a:rPr>
                        <a:t>) 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kern="1200" dirty="0" err="1">
                          <a:effectLst/>
                        </a:rPr>
                        <a:t>Projek</a:t>
                      </a:r>
                      <a:r>
                        <a:rPr lang="en-MY" sz="1400" kern="1200" dirty="0">
                          <a:effectLst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</a:rPr>
                        <a:t>diguna</a:t>
                      </a:r>
                      <a:r>
                        <a:rPr lang="en-MY" sz="1400" kern="1200" dirty="0">
                          <a:effectLst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</a:rPr>
                        <a:t>pada</a:t>
                      </a:r>
                      <a:r>
                        <a:rPr lang="en-MY" sz="1400" kern="1200" dirty="0">
                          <a:effectLst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</a:rPr>
                        <a:t>peringkat</a:t>
                      </a:r>
                      <a:r>
                        <a:rPr lang="en-MY" sz="1400" kern="1200" dirty="0">
                          <a:effectLst/>
                        </a:rPr>
                        <a:t> </a:t>
                      </a:r>
                      <a:r>
                        <a:rPr lang="en-MY" sz="1400" kern="1200" dirty="0" smtClean="0">
                          <a:effectLst/>
                        </a:rPr>
                        <a:t>Unit/</a:t>
                      </a:r>
                      <a:r>
                        <a:rPr lang="en-MY" sz="1400" kern="1200" dirty="0" err="1" smtClean="0">
                          <a:effectLst/>
                        </a:rPr>
                        <a:t>Seksyen</a:t>
                      </a:r>
                      <a:r>
                        <a:rPr lang="en-MY" sz="1400" kern="1200" dirty="0" smtClean="0">
                          <a:effectLst/>
                        </a:rPr>
                        <a:t>/</a:t>
                      </a:r>
                      <a:r>
                        <a:rPr lang="en-MY" sz="1400" kern="1200" dirty="0" err="1" smtClean="0">
                          <a:effectLst/>
                        </a:rPr>
                        <a:t>Bahagian</a:t>
                      </a:r>
                      <a:r>
                        <a:rPr lang="en-MY" sz="1400" kern="1200" dirty="0" smtClean="0">
                          <a:effectLst/>
                        </a:rPr>
                        <a:t> 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kern="1200" dirty="0" err="1">
                          <a:effectLst/>
                        </a:rPr>
                        <a:t>Projek</a:t>
                      </a:r>
                      <a:r>
                        <a:rPr lang="en-MY" sz="1400" kern="1200" dirty="0">
                          <a:effectLst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</a:rPr>
                        <a:t>diguna</a:t>
                      </a:r>
                      <a:r>
                        <a:rPr lang="en-MY" sz="1400" kern="1200" dirty="0">
                          <a:effectLst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</a:rPr>
                        <a:t>pada</a:t>
                      </a:r>
                      <a:r>
                        <a:rPr lang="en-MY" sz="1400" kern="1200" dirty="0">
                          <a:effectLst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</a:rPr>
                        <a:t>peringkat</a:t>
                      </a:r>
                      <a:r>
                        <a:rPr lang="en-MY" sz="1400" kern="1200" dirty="0">
                          <a:effectLst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</a:rPr>
                        <a:t>Jabatan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it-IT" sz="1400" kern="1200" dirty="0">
                          <a:effectLst/>
                        </a:rPr>
                        <a:t>Projek diguna </a:t>
                      </a:r>
                      <a:r>
                        <a:rPr lang="it-IT" sz="1400" kern="1200" dirty="0" smtClean="0">
                          <a:effectLst/>
                        </a:rPr>
                        <a:t>pada peringkat PTJ atau secara </a:t>
                      </a:r>
                      <a:r>
                        <a:rPr lang="it-IT" sz="1400" kern="1200" dirty="0">
                          <a:effectLst/>
                        </a:rPr>
                        <a:t>menyeluruh di </a:t>
                      </a:r>
                      <a:r>
                        <a:rPr lang="it-IT" sz="1400" kern="1200" dirty="0" smtClean="0">
                          <a:effectLst/>
                        </a:rPr>
                        <a:t>Jabatan PTJ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kern="1200" dirty="0" err="1">
                          <a:effectLst/>
                        </a:rPr>
                        <a:t>Projek</a:t>
                      </a:r>
                      <a:r>
                        <a:rPr lang="en-MY" sz="1400" kern="1200" dirty="0">
                          <a:effectLst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</a:rPr>
                        <a:t>diguna</a:t>
                      </a:r>
                      <a:r>
                        <a:rPr lang="en-MY" sz="1400" kern="1200" dirty="0">
                          <a:effectLst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</a:rPr>
                        <a:t>oleh</a:t>
                      </a:r>
                      <a:r>
                        <a:rPr lang="en-MY" sz="1400" kern="1200" dirty="0">
                          <a:effectLst/>
                        </a:rPr>
                        <a:t> PTJ lain /</a:t>
                      </a:r>
                      <a:r>
                        <a:rPr lang="en-MY" sz="1400" kern="1200" dirty="0" err="1">
                          <a:effectLst/>
                        </a:rPr>
                        <a:t>peringkat</a:t>
                      </a:r>
                      <a:r>
                        <a:rPr lang="en-MY" sz="1400" kern="1200" dirty="0">
                          <a:effectLst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</a:rPr>
                        <a:t>Universiti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ctr"/>
                </a:tc>
              </a:tr>
              <a:tr h="338864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kern="1200" dirty="0">
                          <a:effectLst/>
                        </a:rPr>
                        <a:t> 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/>
                </a:tc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kern="1200">
                          <a:effectLst/>
                        </a:rPr>
                        <a:t> </a:t>
                      </a:r>
                      <a:endParaRPr lang="en-MY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/>
                </a:tc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kern="1200">
                          <a:effectLst/>
                        </a:rPr>
                        <a:t> </a:t>
                      </a:r>
                      <a:endParaRPr lang="en-MY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/>
                </a:tc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kern="1200" dirty="0">
                          <a:effectLst/>
                        </a:rPr>
                        <a:t> 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/>
                </a:tc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kern="1200" dirty="0">
                          <a:effectLst/>
                        </a:rPr>
                        <a:t> 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/>
                </a:tc>
              </a:tr>
              <a:tr h="1094168"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MY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600" dirty="0">
                          <a:effectLst/>
                        </a:rPr>
                        <a:t> </a:t>
                      </a:r>
                      <a:r>
                        <a:rPr lang="en-MY" sz="1600" dirty="0" smtClean="0">
                          <a:effectLst/>
                        </a:rPr>
                        <a:t>2</a:t>
                      </a: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dirty="0">
                          <a:effectLst/>
                        </a:rPr>
                        <a:t> </a:t>
                      </a:r>
                      <a:r>
                        <a:rPr lang="en-MY" sz="1400" dirty="0" err="1" smtClean="0">
                          <a:effectLst/>
                        </a:rPr>
                        <a:t>Impak</a:t>
                      </a:r>
                      <a:r>
                        <a:rPr lang="en-MY" sz="1400" baseline="0" dirty="0" smtClean="0">
                          <a:effectLst/>
                        </a:rPr>
                        <a:t> </a:t>
                      </a:r>
                      <a:r>
                        <a:rPr lang="en-MY" sz="1400" baseline="0" dirty="0" err="1" smtClean="0">
                          <a:effectLst/>
                        </a:rPr>
                        <a:t>projek</a:t>
                      </a:r>
                      <a:endParaRPr lang="en-MY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3600" dirty="0">
                          <a:effectLst/>
                        </a:rPr>
                        <a:t>3</a:t>
                      </a:r>
                      <a:endParaRPr lang="en-MY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CFF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800" dirty="0" err="1" smtClean="0">
                          <a:effectLst/>
                        </a:rPr>
                        <a:t>Penjimatan</a:t>
                      </a:r>
                      <a:r>
                        <a:rPr lang="en-MY" sz="1800" dirty="0" smtClean="0">
                          <a:effectLst/>
                        </a:rPr>
                        <a:t> </a:t>
                      </a:r>
                      <a:r>
                        <a:rPr lang="en-MY" sz="1800" dirty="0" err="1">
                          <a:effectLst/>
                        </a:rPr>
                        <a:t>Sumber</a:t>
                      </a:r>
                      <a:r>
                        <a:rPr lang="en-MY" sz="1800" dirty="0">
                          <a:effectLst/>
                        </a:rPr>
                        <a:t> (</a:t>
                      </a:r>
                      <a:r>
                        <a:rPr lang="en-MY" sz="1800" dirty="0" err="1">
                          <a:effectLst/>
                        </a:rPr>
                        <a:t>Masa</a:t>
                      </a:r>
                      <a:r>
                        <a:rPr lang="en-MY" sz="1800" dirty="0">
                          <a:effectLst/>
                        </a:rPr>
                        <a:t>/</a:t>
                      </a:r>
                      <a:r>
                        <a:rPr lang="en-MY" sz="1800" dirty="0" err="1">
                          <a:effectLst/>
                        </a:rPr>
                        <a:t>Manusia</a:t>
                      </a:r>
                      <a:r>
                        <a:rPr lang="en-MY" sz="1800" dirty="0" smtClean="0">
                          <a:effectLst/>
                        </a:rPr>
                        <a:t>/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800" dirty="0" err="1" smtClean="0">
                          <a:effectLst/>
                        </a:rPr>
                        <a:t>Kewangan</a:t>
                      </a:r>
                      <a:r>
                        <a:rPr lang="en-MY" sz="1800" dirty="0">
                          <a:effectLst/>
                        </a:rPr>
                        <a:t>)</a:t>
                      </a:r>
                      <a:endParaRPr lang="en-MY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C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MY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kern="1200" dirty="0" err="1" smtClean="0">
                          <a:effectLst/>
                        </a:rPr>
                        <a:t>Penjimatan</a:t>
                      </a:r>
                      <a:r>
                        <a:rPr lang="en-MY" sz="1200" kern="1200" dirty="0" smtClean="0">
                          <a:effectLst/>
                        </a:rPr>
                        <a:t> </a:t>
                      </a:r>
                      <a:r>
                        <a:rPr lang="en-MY" sz="1200" kern="1200" dirty="0" err="1" smtClean="0">
                          <a:effectLst/>
                        </a:rPr>
                        <a:t>antara</a:t>
                      </a:r>
                      <a:r>
                        <a:rPr lang="en-MY" sz="1200" kern="1200" dirty="0" smtClean="0">
                          <a:effectLst/>
                        </a:rPr>
                        <a:t> </a:t>
                      </a:r>
                      <a:r>
                        <a:rPr lang="en-MY" sz="1400" b="1" kern="1200" dirty="0" smtClean="0">
                          <a:effectLst/>
                        </a:rPr>
                        <a:t>1 – 20%</a:t>
                      </a:r>
                      <a:endParaRPr lang="en-MY" sz="1400" b="1" dirty="0">
                        <a:effectLst/>
                      </a:endParaRPr>
                    </a:p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kern="1200" dirty="0">
                          <a:effectLst/>
                        </a:rPr>
                        <a:t> </a:t>
                      </a:r>
                      <a:endParaRPr lang="en-MY" sz="1200" dirty="0">
                        <a:effectLst/>
                      </a:endParaRPr>
                    </a:p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kern="1200" dirty="0">
                          <a:effectLst/>
                        </a:rPr>
                        <a:t> </a:t>
                      </a:r>
                      <a:endParaRPr lang="en-MY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MY" sz="1200" dirty="0" smtClean="0">
                        <a:effectLst/>
                      </a:endParaRPr>
                    </a:p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dirty="0" err="1" smtClean="0">
                          <a:effectLst/>
                        </a:rPr>
                        <a:t>Penjimatan</a:t>
                      </a:r>
                      <a:r>
                        <a:rPr lang="en-MY" sz="1200" dirty="0" smtClean="0">
                          <a:effectLst/>
                        </a:rPr>
                        <a:t> </a:t>
                      </a:r>
                      <a:r>
                        <a:rPr lang="en-MY" sz="1200" dirty="0" err="1">
                          <a:effectLst/>
                        </a:rPr>
                        <a:t>antara</a:t>
                      </a:r>
                      <a:r>
                        <a:rPr lang="en-MY" sz="1200" dirty="0">
                          <a:effectLst/>
                        </a:rPr>
                        <a:t> </a:t>
                      </a:r>
                      <a:r>
                        <a:rPr lang="en-MY" sz="1400" b="1" i="0" dirty="0" smtClean="0">
                          <a:effectLst/>
                        </a:rPr>
                        <a:t>21-40%</a:t>
                      </a:r>
                      <a:endParaRPr lang="en-MY" sz="1200" b="1" i="0" dirty="0">
                        <a:effectLst/>
                      </a:endParaRPr>
                    </a:p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kern="1200" dirty="0">
                          <a:effectLst/>
                        </a:rPr>
                        <a:t> </a:t>
                      </a:r>
                      <a:endParaRPr lang="en-MY" sz="1200" kern="1200" dirty="0" smtClean="0">
                        <a:effectLst/>
                      </a:endParaRPr>
                    </a:p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MY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kern="1200" dirty="0" err="1" smtClean="0">
                          <a:effectLst/>
                        </a:rPr>
                        <a:t>Penjimatan</a:t>
                      </a:r>
                      <a:r>
                        <a:rPr lang="en-MY" sz="1200" kern="1200" dirty="0" smtClean="0">
                          <a:effectLst/>
                        </a:rPr>
                        <a:t> </a:t>
                      </a:r>
                      <a:r>
                        <a:rPr lang="en-MY" sz="1200" kern="1200" dirty="0" err="1" smtClean="0">
                          <a:effectLst/>
                        </a:rPr>
                        <a:t>antara</a:t>
                      </a:r>
                      <a:r>
                        <a:rPr lang="en-MY" sz="1200" kern="1200" dirty="0" smtClean="0">
                          <a:effectLst/>
                        </a:rPr>
                        <a:t> </a:t>
                      </a:r>
                    </a:p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 smtClean="0">
                          <a:effectLst/>
                        </a:rPr>
                        <a:t>51 – 70%</a:t>
                      </a:r>
                      <a:endParaRPr lang="en-MY" sz="1200" b="1" dirty="0">
                        <a:effectLst/>
                      </a:endParaRPr>
                    </a:p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kern="1200" dirty="0">
                          <a:effectLst/>
                        </a:rPr>
                        <a:t> </a:t>
                      </a:r>
                      <a:endParaRPr lang="en-MY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kern="1200" dirty="0" err="1">
                          <a:effectLst/>
                        </a:rPr>
                        <a:t>Penjimatan</a:t>
                      </a:r>
                      <a:r>
                        <a:rPr lang="en-MY" sz="1200" kern="1200" dirty="0">
                          <a:effectLst/>
                        </a:rPr>
                        <a:t> </a:t>
                      </a:r>
                      <a:r>
                        <a:rPr lang="en-MY" sz="1200" kern="1200" dirty="0" err="1">
                          <a:effectLst/>
                        </a:rPr>
                        <a:t>antara</a:t>
                      </a:r>
                      <a:r>
                        <a:rPr lang="en-MY" sz="1200" kern="1200" dirty="0">
                          <a:effectLst/>
                        </a:rPr>
                        <a:t> </a:t>
                      </a:r>
                      <a:endParaRPr lang="en-MY" sz="1200" kern="1200" dirty="0" smtClean="0">
                        <a:effectLst/>
                      </a:endParaRPr>
                    </a:p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 smtClean="0">
                          <a:effectLst/>
                        </a:rPr>
                        <a:t>71</a:t>
                      </a:r>
                      <a:r>
                        <a:rPr lang="en-MY" sz="1400" b="1" kern="1200" baseline="0" dirty="0" smtClean="0">
                          <a:effectLst/>
                        </a:rPr>
                        <a:t> </a:t>
                      </a:r>
                      <a:r>
                        <a:rPr lang="en-MY" sz="1400" b="1" kern="1200" dirty="0" smtClean="0">
                          <a:effectLst/>
                        </a:rPr>
                        <a:t>- 80%</a:t>
                      </a:r>
                      <a:endParaRPr lang="en-MY" sz="1200" b="1" dirty="0" smtClean="0">
                        <a:effectLst/>
                      </a:endParaRPr>
                    </a:p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kern="1200" dirty="0" smtClean="0">
                          <a:effectLst/>
                        </a:rPr>
                        <a:t> </a:t>
                      </a:r>
                      <a:endParaRPr lang="en-MY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kern="1200" dirty="0" err="1">
                          <a:effectLst/>
                        </a:rPr>
                        <a:t>Penjimatan</a:t>
                      </a:r>
                      <a:r>
                        <a:rPr lang="en-MY" sz="1200" kern="1200" dirty="0">
                          <a:effectLst/>
                        </a:rPr>
                        <a:t> </a:t>
                      </a:r>
                      <a:r>
                        <a:rPr lang="en-MY" sz="1200" kern="1200" dirty="0" err="1">
                          <a:effectLst/>
                        </a:rPr>
                        <a:t>antara</a:t>
                      </a:r>
                      <a:r>
                        <a:rPr lang="en-MY" sz="1200" kern="1200" dirty="0">
                          <a:effectLst/>
                        </a:rPr>
                        <a:t> </a:t>
                      </a:r>
                      <a:endParaRPr lang="en-MY" sz="1200" kern="1200" dirty="0" smtClean="0">
                        <a:effectLst/>
                      </a:endParaRPr>
                    </a:p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1" kern="1200" dirty="0" smtClean="0">
                          <a:effectLst/>
                        </a:rPr>
                        <a:t>81  </a:t>
                      </a:r>
                      <a:r>
                        <a:rPr lang="en-MY" sz="1400" b="1" kern="1200" dirty="0">
                          <a:effectLst/>
                        </a:rPr>
                        <a:t>- 100</a:t>
                      </a:r>
                      <a:r>
                        <a:rPr lang="en-MY" sz="1400" b="1" kern="1200" dirty="0" smtClean="0">
                          <a:effectLst/>
                        </a:rPr>
                        <a:t>%</a:t>
                      </a:r>
                      <a:endParaRPr lang="en-MY" sz="1200" b="1" kern="1200" dirty="0" smtClean="0">
                        <a:effectLst/>
                      </a:endParaRPr>
                    </a:p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MY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879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MY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0" marR="6590" marT="659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39204" y="162370"/>
            <a:ext cx="513410" cy="660589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vert="wordArtVert"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INOVASI PERKHIDMATAN </a:t>
            </a:r>
            <a:endParaRPr lang="en-MY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5608" y="162370"/>
            <a:ext cx="535724" cy="923330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799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620</Words>
  <Application>Microsoft Office PowerPoint</Application>
  <PresentationFormat>Custom</PresentationFormat>
  <Paragraphs>251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PCX</cp:lastModifiedBy>
  <cp:revision>20</cp:revision>
  <dcterms:created xsi:type="dcterms:W3CDTF">2017-04-12T10:20:03Z</dcterms:created>
  <dcterms:modified xsi:type="dcterms:W3CDTF">2018-04-25T08:42:52Z</dcterms:modified>
</cp:coreProperties>
</file>